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21599525" cy="323992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26" d="100"/>
          <a:sy n="26" d="100"/>
        </p:scale>
        <p:origin x="1692" y="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Resultado de la degustación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AR"/>
        </a:p>
      </c:txPr>
    </c:title>
    <c:autoTitleDeleted val="0"/>
    <c:plotArea>
      <c:layout>
        <c:manualLayout>
          <c:layoutTarget val="inner"/>
          <c:xMode val="edge"/>
          <c:yMode val="edge"/>
          <c:x val="7.7042172348436105E-2"/>
          <c:y val="0.1644169956279978"/>
          <c:w val="0.92295782765156387"/>
          <c:h val="0.76449475292066604"/>
        </c:manualLayout>
      </c:layout>
      <c:barChart>
        <c:barDir val="col"/>
        <c:grouping val="clustered"/>
        <c:varyColors val="0"/>
        <c:ser>
          <c:idx val="0"/>
          <c:order val="0"/>
          <c:spPr>
            <a:solidFill>
              <a:schemeClr val="accent1"/>
            </a:solidFill>
            <a:ln>
              <a:noFill/>
            </a:ln>
            <a:effectLst/>
          </c:spPr>
          <c:invertIfNegative val="0"/>
          <c:cat>
            <c:strRef>
              <c:f>Hoja1!$B$5:$B$7</c:f>
              <c:strCache>
                <c:ptCount val="3"/>
                <c:pt idx="0">
                  <c:v>Levex</c:v>
                </c:pt>
                <c:pt idx="1">
                  <c:v>Mi Pan</c:v>
                </c:pt>
                <c:pt idx="2">
                  <c:v>L Fresca</c:v>
                </c:pt>
              </c:strCache>
            </c:strRef>
          </c:cat>
          <c:val>
            <c:numRef>
              <c:f>Hoja1!$C$5:$C$7</c:f>
              <c:numCache>
                <c:formatCode>General</c:formatCode>
                <c:ptCount val="3"/>
                <c:pt idx="0">
                  <c:v>6</c:v>
                </c:pt>
                <c:pt idx="1">
                  <c:v>7</c:v>
                </c:pt>
                <c:pt idx="2">
                  <c:v>8</c:v>
                </c:pt>
              </c:numCache>
            </c:numRef>
          </c:val>
          <c:extLst>
            <c:ext xmlns:c16="http://schemas.microsoft.com/office/drawing/2014/chart" uri="{C3380CC4-5D6E-409C-BE32-E72D297353CC}">
              <c16:uniqueId val="{00000000-DB56-4013-9D49-AD98864A76CD}"/>
            </c:ext>
          </c:extLst>
        </c:ser>
        <c:dLbls>
          <c:showLegendKey val="0"/>
          <c:showVal val="0"/>
          <c:showCatName val="0"/>
          <c:showSerName val="0"/>
          <c:showPercent val="0"/>
          <c:showBubbleSize val="0"/>
        </c:dLbls>
        <c:gapWidth val="219"/>
        <c:overlap val="-27"/>
        <c:axId val="504890280"/>
        <c:axId val="504898200"/>
      </c:barChart>
      <c:catAx>
        <c:axId val="5048902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AR"/>
          </a:p>
        </c:txPr>
        <c:crossAx val="504898200"/>
        <c:crosses val="autoZero"/>
        <c:auto val="1"/>
        <c:lblAlgn val="ctr"/>
        <c:lblOffset val="100"/>
        <c:noMultiLvlLbl val="0"/>
      </c:catAx>
      <c:valAx>
        <c:axId val="5048982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AR"/>
          </a:p>
        </c:txPr>
        <c:crossAx val="5048902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A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619965" y="5302386"/>
            <a:ext cx="18359596" cy="11279752"/>
          </a:xfrm>
        </p:spPr>
        <p:txBody>
          <a:bodyPr anchor="b"/>
          <a:lstStyle>
            <a:lvl1pPr algn="ctr">
              <a:defRPr sz="14173"/>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699941" y="17017128"/>
            <a:ext cx="16199644" cy="7822326"/>
          </a:xfrm>
        </p:spPr>
        <p:txBody>
          <a:bodyPr/>
          <a:lstStyle>
            <a:lvl1pPr marL="0" indent="0" algn="ctr">
              <a:buNone/>
              <a:defRPr sz="5669"/>
            </a:lvl1pPr>
            <a:lvl2pPr marL="1079998" indent="0" algn="ctr">
              <a:buNone/>
              <a:defRPr sz="4724"/>
            </a:lvl2pPr>
            <a:lvl3pPr marL="2159996" indent="0" algn="ctr">
              <a:buNone/>
              <a:defRPr sz="4252"/>
            </a:lvl3pPr>
            <a:lvl4pPr marL="3239994" indent="0" algn="ctr">
              <a:buNone/>
              <a:defRPr sz="3780"/>
            </a:lvl4pPr>
            <a:lvl5pPr marL="4319991" indent="0" algn="ctr">
              <a:buNone/>
              <a:defRPr sz="3780"/>
            </a:lvl5pPr>
            <a:lvl6pPr marL="5399989" indent="0" algn="ctr">
              <a:buNone/>
              <a:defRPr sz="3780"/>
            </a:lvl6pPr>
            <a:lvl7pPr marL="6479987" indent="0" algn="ctr">
              <a:buNone/>
              <a:defRPr sz="3780"/>
            </a:lvl7pPr>
            <a:lvl8pPr marL="7559985" indent="0" algn="ctr">
              <a:buNone/>
              <a:defRPr sz="3780"/>
            </a:lvl8pPr>
            <a:lvl9pPr marL="8639983" indent="0" algn="ctr">
              <a:buNone/>
              <a:defRPr sz="378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C4105573-0E9B-4B69-86B8-5500AFB75024}" type="datetimeFigureOut">
              <a:rPr lang="es-AR" smtClean="0"/>
              <a:t>22/4/2023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05488B06-3683-422F-8FC3-E25BC7A5BD1F}" type="slidenum">
              <a:rPr lang="es-AR" smtClean="0"/>
              <a:t>‹Nº›</a:t>
            </a:fld>
            <a:endParaRPr lang="es-AR"/>
          </a:p>
        </p:txBody>
      </p:sp>
    </p:spTree>
    <p:extLst>
      <p:ext uri="{BB962C8B-B14F-4D97-AF65-F5344CB8AC3E}">
        <p14:creationId xmlns:p14="http://schemas.microsoft.com/office/powerpoint/2010/main" val="935984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4105573-0E9B-4B69-86B8-5500AFB75024}" type="datetimeFigureOut">
              <a:rPr lang="es-AR" smtClean="0"/>
              <a:t>22/4/2023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05488B06-3683-422F-8FC3-E25BC7A5BD1F}" type="slidenum">
              <a:rPr lang="es-AR" smtClean="0"/>
              <a:t>‹Nº›</a:t>
            </a:fld>
            <a:endParaRPr lang="es-AR"/>
          </a:p>
        </p:txBody>
      </p:sp>
    </p:spTree>
    <p:extLst>
      <p:ext uri="{BB962C8B-B14F-4D97-AF65-F5344CB8AC3E}">
        <p14:creationId xmlns:p14="http://schemas.microsoft.com/office/powerpoint/2010/main" val="2720420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457161" y="1724962"/>
            <a:ext cx="4657398" cy="27456899"/>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484968" y="1724962"/>
            <a:ext cx="13702199" cy="27456899"/>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4105573-0E9B-4B69-86B8-5500AFB75024}" type="datetimeFigureOut">
              <a:rPr lang="es-AR" smtClean="0"/>
              <a:t>22/4/2023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05488B06-3683-422F-8FC3-E25BC7A5BD1F}" type="slidenum">
              <a:rPr lang="es-AR" smtClean="0"/>
              <a:t>‹Nº›</a:t>
            </a:fld>
            <a:endParaRPr lang="es-AR"/>
          </a:p>
        </p:txBody>
      </p:sp>
    </p:spTree>
    <p:extLst>
      <p:ext uri="{BB962C8B-B14F-4D97-AF65-F5344CB8AC3E}">
        <p14:creationId xmlns:p14="http://schemas.microsoft.com/office/powerpoint/2010/main" val="3517663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4105573-0E9B-4B69-86B8-5500AFB75024}" type="datetimeFigureOut">
              <a:rPr lang="es-AR" smtClean="0"/>
              <a:t>22/4/2023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05488B06-3683-422F-8FC3-E25BC7A5BD1F}" type="slidenum">
              <a:rPr lang="es-AR" smtClean="0"/>
              <a:t>‹Nº›</a:t>
            </a:fld>
            <a:endParaRPr lang="es-AR"/>
          </a:p>
        </p:txBody>
      </p:sp>
    </p:spTree>
    <p:extLst>
      <p:ext uri="{BB962C8B-B14F-4D97-AF65-F5344CB8AC3E}">
        <p14:creationId xmlns:p14="http://schemas.microsoft.com/office/powerpoint/2010/main" val="2287216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473719" y="8077332"/>
            <a:ext cx="18629590" cy="13477201"/>
          </a:xfrm>
        </p:spPr>
        <p:txBody>
          <a:bodyPr anchor="b"/>
          <a:lstStyle>
            <a:lvl1pPr>
              <a:defRPr sz="14173"/>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473719" y="21682033"/>
            <a:ext cx="18629590" cy="7087342"/>
          </a:xfrm>
        </p:spPr>
        <p:txBody>
          <a:bodyPr/>
          <a:lstStyle>
            <a:lvl1pPr marL="0" indent="0">
              <a:buNone/>
              <a:defRPr sz="5669">
                <a:solidFill>
                  <a:schemeClr val="tx1"/>
                </a:solidFill>
              </a:defRPr>
            </a:lvl1pPr>
            <a:lvl2pPr marL="1079998" indent="0">
              <a:buNone/>
              <a:defRPr sz="4724">
                <a:solidFill>
                  <a:schemeClr val="tx1">
                    <a:tint val="75000"/>
                  </a:schemeClr>
                </a:solidFill>
              </a:defRPr>
            </a:lvl2pPr>
            <a:lvl3pPr marL="2159996" indent="0">
              <a:buNone/>
              <a:defRPr sz="4252">
                <a:solidFill>
                  <a:schemeClr val="tx1">
                    <a:tint val="75000"/>
                  </a:schemeClr>
                </a:solidFill>
              </a:defRPr>
            </a:lvl3pPr>
            <a:lvl4pPr marL="3239994" indent="0">
              <a:buNone/>
              <a:defRPr sz="3780">
                <a:solidFill>
                  <a:schemeClr val="tx1">
                    <a:tint val="75000"/>
                  </a:schemeClr>
                </a:solidFill>
              </a:defRPr>
            </a:lvl4pPr>
            <a:lvl5pPr marL="4319991" indent="0">
              <a:buNone/>
              <a:defRPr sz="3780">
                <a:solidFill>
                  <a:schemeClr val="tx1">
                    <a:tint val="75000"/>
                  </a:schemeClr>
                </a:solidFill>
              </a:defRPr>
            </a:lvl5pPr>
            <a:lvl6pPr marL="5399989" indent="0">
              <a:buNone/>
              <a:defRPr sz="3780">
                <a:solidFill>
                  <a:schemeClr val="tx1">
                    <a:tint val="75000"/>
                  </a:schemeClr>
                </a:solidFill>
              </a:defRPr>
            </a:lvl6pPr>
            <a:lvl7pPr marL="6479987" indent="0">
              <a:buNone/>
              <a:defRPr sz="3780">
                <a:solidFill>
                  <a:schemeClr val="tx1">
                    <a:tint val="75000"/>
                  </a:schemeClr>
                </a:solidFill>
              </a:defRPr>
            </a:lvl7pPr>
            <a:lvl8pPr marL="7559985" indent="0">
              <a:buNone/>
              <a:defRPr sz="3780">
                <a:solidFill>
                  <a:schemeClr val="tx1">
                    <a:tint val="75000"/>
                  </a:schemeClr>
                </a:solidFill>
              </a:defRPr>
            </a:lvl8pPr>
            <a:lvl9pPr marL="8639983" indent="0">
              <a:buNone/>
              <a:defRPr sz="378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C4105573-0E9B-4B69-86B8-5500AFB75024}" type="datetimeFigureOut">
              <a:rPr lang="es-AR" smtClean="0"/>
              <a:t>22/4/2023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05488B06-3683-422F-8FC3-E25BC7A5BD1F}" type="slidenum">
              <a:rPr lang="es-AR" smtClean="0"/>
              <a:t>‹Nº›</a:t>
            </a:fld>
            <a:endParaRPr lang="es-AR"/>
          </a:p>
        </p:txBody>
      </p:sp>
    </p:spTree>
    <p:extLst>
      <p:ext uri="{BB962C8B-B14F-4D97-AF65-F5344CB8AC3E}">
        <p14:creationId xmlns:p14="http://schemas.microsoft.com/office/powerpoint/2010/main" val="2217875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484967" y="8624810"/>
            <a:ext cx="9179798" cy="2055705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10934760" y="8624810"/>
            <a:ext cx="9179798" cy="2055705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C4105573-0E9B-4B69-86B8-5500AFB75024}" type="datetimeFigureOut">
              <a:rPr lang="es-AR" smtClean="0"/>
              <a:t>22/4/2023</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05488B06-3683-422F-8FC3-E25BC7A5BD1F}" type="slidenum">
              <a:rPr lang="es-AR" smtClean="0"/>
              <a:t>‹Nº›</a:t>
            </a:fld>
            <a:endParaRPr lang="es-AR"/>
          </a:p>
        </p:txBody>
      </p:sp>
    </p:spTree>
    <p:extLst>
      <p:ext uri="{BB962C8B-B14F-4D97-AF65-F5344CB8AC3E}">
        <p14:creationId xmlns:p14="http://schemas.microsoft.com/office/powerpoint/2010/main" val="1823371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487781" y="1724969"/>
            <a:ext cx="18629590" cy="6262365"/>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487783" y="7942328"/>
            <a:ext cx="9137610" cy="3892412"/>
          </a:xfrm>
        </p:spPr>
        <p:txBody>
          <a:bodyPr anchor="b"/>
          <a:lstStyle>
            <a:lvl1pPr marL="0" indent="0">
              <a:buNone/>
              <a:defRPr sz="5669" b="1"/>
            </a:lvl1pPr>
            <a:lvl2pPr marL="1079998" indent="0">
              <a:buNone/>
              <a:defRPr sz="4724" b="1"/>
            </a:lvl2pPr>
            <a:lvl3pPr marL="2159996" indent="0">
              <a:buNone/>
              <a:defRPr sz="4252" b="1"/>
            </a:lvl3pPr>
            <a:lvl4pPr marL="3239994" indent="0">
              <a:buNone/>
              <a:defRPr sz="3780" b="1"/>
            </a:lvl4pPr>
            <a:lvl5pPr marL="4319991" indent="0">
              <a:buNone/>
              <a:defRPr sz="3780" b="1"/>
            </a:lvl5pPr>
            <a:lvl6pPr marL="5399989" indent="0">
              <a:buNone/>
              <a:defRPr sz="3780" b="1"/>
            </a:lvl6pPr>
            <a:lvl7pPr marL="6479987" indent="0">
              <a:buNone/>
              <a:defRPr sz="3780" b="1"/>
            </a:lvl7pPr>
            <a:lvl8pPr marL="7559985" indent="0">
              <a:buNone/>
              <a:defRPr sz="3780" b="1"/>
            </a:lvl8pPr>
            <a:lvl9pPr marL="8639983" indent="0">
              <a:buNone/>
              <a:defRPr sz="3780" b="1"/>
            </a:lvl9pPr>
          </a:lstStyle>
          <a:p>
            <a:pPr lvl="0"/>
            <a:r>
              <a:rPr lang="es-ES"/>
              <a:t>Haga clic para modificar los estilos de texto del patrón</a:t>
            </a:r>
          </a:p>
        </p:txBody>
      </p:sp>
      <p:sp>
        <p:nvSpPr>
          <p:cNvPr id="4" name="Content Placeholder 3"/>
          <p:cNvSpPr>
            <a:spLocks noGrp="1"/>
          </p:cNvSpPr>
          <p:nvPr>
            <p:ph sz="half" idx="2"/>
          </p:nvPr>
        </p:nvSpPr>
        <p:spPr>
          <a:xfrm>
            <a:off x="1487783" y="11834740"/>
            <a:ext cx="9137610" cy="1740712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10934761" y="7942328"/>
            <a:ext cx="9182611" cy="3892412"/>
          </a:xfrm>
        </p:spPr>
        <p:txBody>
          <a:bodyPr anchor="b"/>
          <a:lstStyle>
            <a:lvl1pPr marL="0" indent="0">
              <a:buNone/>
              <a:defRPr sz="5669" b="1"/>
            </a:lvl1pPr>
            <a:lvl2pPr marL="1079998" indent="0">
              <a:buNone/>
              <a:defRPr sz="4724" b="1"/>
            </a:lvl2pPr>
            <a:lvl3pPr marL="2159996" indent="0">
              <a:buNone/>
              <a:defRPr sz="4252" b="1"/>
            </a:lvl3pPr>
            <a:lvl4pPr marL="3239994" indent="0">
              <a:buNone/>
              <a:defRPr sz="3780" b="1"/>
            </a:lvl4pPr>
            <a:lvl5pPr marL="4319991" indent="0">
              <a:buNone/>
              <a:defRPr sz="3780" b="1"/>
            </a:lvl5pPr>
            <a:lvl6pPr marL="5399989" indent="0">
              <a:buNone/>
              <a:defRPr sz="3780" b="1"/>
            </a:lvl6pPr>
            <a:lvl7pPr marL="6479987" indent="0">
              <a:buNone/>
              <a:defRPr sz="3780" b="1"/>
            </a:lvl7pPr>
            <a:lvl8pPr marL="7559985" indent="0">
              <a:buNone/>
              <a:defRPr sz="3780" b="1"/>
            </a:lvl8pPr>
            <a:lvl9pPr marL="8639983" indent="0">
              <a:buNone/>
              <a:defRPr sz="3780" b="1"/>
            </a:lvl9pPr>
          </a:lstStyle>
          <a:p>
            <a:pPr lvl="0"/>
            <a:r>
              <a:rPr lang="es-ES"/>
              <a:t>Haga clic para modificar los estilos de texto del patrón</a:t>
            </a:r>
          </a:p>
        </p:txBody>
      </p:sp>
      <p:sp>
        <p:nvSpPr>
          <p:cNvPr id="6" name="Content Placeholder 5"/>
          <p:cNvSpPr>
            <a:spLocks noGrp="1"/>
          </p:cNvSpPr>
          <p:nvPr>
            <p:ph sz="quarter" idx="4"/>
          </p:nvPr>
        </p:nvSpPr>
        <p:spPr>
          <a:xfrm>
            <a:off x="10934761" y="11834740"/>
            <a:ext cx="9182611" cy="1740712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C4105573-0E9B-4B69-86B8-5500AFB75024}" type="datetimeFigureOut">
              <a:rPr lang="es-AR" smtClean="0"/>
              <a:t>22/4/2023</a:t>
            </a:fld>
            <a:endParaRPr lang="es-AR"/>
          </a:p>
        </p:txBody>
      </p:sp>
      <p:sp>
        <p:nvSpPr>
          <p:cNvPr id="8" name="Footer Placeholder 7"/>
          <p:cNvSpPr>
            <a:spLocks noGrp="1"/>
          </p:cNvSpPr>
          <p:nvPr>
            <p:ph type="ftr" sz="quarter" idx="11"/>
          </p:nvPr>
        </p:nvSpPr>
        <p:spPr/>
        <p:txBody>
          <a:bodyPr/>
          <a:lstStyle/>
          <a:p>
            <a:endParaRPr lang="es-AR"/>
          </a:p>
        </p:txBody>
      </p:sp>
      <p:sp>
        <p:nvSpPr>
          <p:cNvPr id="9" name="Slide Number Placeholder 8"/>
          <p:cNvSpPr>
            <a:spLocks noGrp="1"/>
          </p:cNvSpPr>
          <p:nvPr>
            <p:ph type="sldNum" sz="quarter" idx="12"/>
          </p:nvPr>
        </p:nvSpPr>
        <p:spPr/>
        <p:txBody>
          <a:bodyPr/>
          <a:lstStyle/>
          <a:p>
            <a:fld id="{05488B06-3683-422F-8FC3-E25BC7A5BD1F}" type="slidenum">
              <a:rPr lang="es-AR" smtClean="0"/>
              <a:t>‹Nº›</a:t>
            </a:fld>
            <a:endParaRPr lang="es-AR"/>
          </a:p>
        </p:txBody>
      </p:sp>
    </p:spTree>
    <p:extLst>
      <p:ext uri="{BB962C8B-B14F-4D97-AF65-F5344CB8AC3E}">
        <p14:creationId xmlns:p14="http://schemas.microsoft.com/office/powerpoint/2010/main" val="954598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C4105573-0E9B-4B69-86B8-5500AFB75024}" type="datetimeFigureOut">
              <a:rPr lang="es-AR" smtClean="0"/>
              <a:t>22/4/2023</a:t>
            </a:fld>
            <a:endParaRPr lang="es-AR"/>
          </a:p>
        </p:txBody>
      </p:sp>
      <p:sp>
        <p:nvSpPr>
          <p:cNvPr id="4" name="Footer Placeholder 3"/>
          <p:cNvSpPr>
            <a:spLocks noGrp="1"/>
          </p:cNvSpPr>
          <p:nvPr>
            <p:ph type="ftr" sz="quarter" idx="11"/>
          </p:nvPr>
        </p:nvSpPr>
        <p:spPr/>
        <p:txBody>
          <a:bodyPr/>
          <a:lstStyle/>
          <a:p>
            <a:endParaRPr lang="es-AR"/>
          </a:p>
        </p:txBody>
      </p:sp>
      <p:sp>
        <p:nvSpPr>
          <p:cNvPr id="5" name="Slide Number Placeholder 4"/>
          <p:cNvSpPr>
            <a:spLocks noGrp="1"/>
          </p:cNvSpPr>
          <p:nvPr>
            <p:ph type="sldNum" sz="quarter" idx="12"/>
          </p:nvPr>
        </p:nvSpPr>
        <p:spPr/>
        <p:txBody>
          <a:bodyPr/>
          <a:lstStyle/>
          <a:p>
            <a:fld id="{05488B06-3683-422F-8FC3-E25BC7A5BD1F}" type="slidenum">
              <a:rPr lang="es-AR" smtClean="0"/>
              <a:t>‹Nº›</a:t>
            </a:fld>
            <a:endParaRPr lang="es-AR"/>
          </a:p>
        </p:txBody>
      </p:sp>
    </p:spTree>
    <p:extLst>
      <p:ext uri="{BB962C8B-B14F-4D97-AF65-F5344CB8AC3E}">
        <p14:creationId xmlns:p14="http://schemas.microsoft.com/office/powerpoint/2010/main" val="35066395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105573-0E9B-4B69-86B8-5500AFB75024}" type="datetimeFigureOut">
              <a:rPr lang="es-AR" smtClean="0"/>
              <a:t>22/4/2023</a:t>
            </a:fld>
            <a:endParaRPr lang="es-AR"/>
          </a:p>
        </p:txBody>
      </p:sp>
      <p:sp>
        <p:nvSpPr>
          <p:cNvPr id="3" name="Footer Placeholder 2"/>
          <p:cNvSpPr>
            <a:spLocks noGrp="1"/>
          </p:cNvSpPr>
          <p:nvPr>
            <p:ph type="ftr" sz="quarter" idx="11"/>
          </p:nvPr>
        </p:nvSpPr>
        <p:spPr/>
        <p:txBody>
          <a:bodyPr/>
          <a:lstStyle/>
          <a:p>
            <a:endParaRPr lang="es-AR"/>
          </a:p>
        </p:txBody>
      </p:sp>
      <p:sp>
        <p:nvSpPr>
          <p:cNvPr id="4" name="Slide Number Placeholder 3"/>
          <p:cNvSpPr>
            <a:spLocks noGrp="1"/>
          </p:cNvSpPr>
          <p:nvPr>
            <p:ph type="sldNum" sz="quarter" idx="12"/>
          </p:nvPr>
        </p:nvSpPr>
        <p:spPr/>
        <p:txBody>
          <a:bodyPr/>
          <a:lstStyle/>
          <a:p>
            <a:fld id="{05488B06-3683-422F-8FC3-E25BC7A5BD1F}" type="slidenum">
              <a:rPr lang="es-AR" smtClean="0"/>
              <a:t>‹Nº›</a:t>
            </a:fld>
            <a:endParaRPr lang="es-AR"/>
          </a:p>
        </p:txBody>
      </p:sp>
    </p:spTree>
    <p:extLst>
      <p:ext uri="{BB962C8B-B14F-4D97-AF65-F5344CB8AC3E}">
        <p14:creationId xmlns:p14="http://schemas.microsoft.com/office/powerpoint/2010/main" val="34898224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7781" y="2159952"/>
            <a:ext cx="6966409" cy="7559834"/>
          </a:xfrm>
        </p:spPr>
        <p:txBody>
          <a:bodyPr anchor="b"/>
          <a:lstStyle>
            <a:lvl1pPr>
              <a:defRPr sz="7559"/>
            </a:lvl1pPr>
          </a:lstStyle>
          <a:p>
            <a:r>
              <a:rPr lang="es-ES"/>
              <a:t>Haga clic para modificar el estilo de título del patrón</a:t>
            </a:r>
            <a:endParaRPr lang="en-US" dirty="0"/>
          </a:p>
        </p:txBody>
      </p:sp>
      <p:sp>
        <p:nvSpPr>
          <p:cNvPr id="3" name="Content Placeholder 2"/>
          <p:cNvSpPr>
            <a:spLocks noGrp="1"/>
          </p:cNvSpPr>
          <p:nvPr>
            <p:ph idx="1"/>
          </p:nvPr>
        </p:nvSpPr>
        <p:spPr>
          <a:xfrm>
            <a:off x="9182611" y="4664905"/>
            <a:ext cx="10934760" cy="23024494"/>
          </a:xfrm>
        </p:spPr>
        <p:txBody>
          <a:bodyPr/>
          <a:lstStyle>
            <a:lvl1pPr>
              <a:defRPr sz="7559"/>
            </a:lvl1pPr>
            <a:lvl2pPr>
              <a:defRPr sz="6614"/>
            </a:lvl2pPr>
            <a:lvl3pPr>
              <a:defRPr sz="5669"/>
            </a:lvl3pPr>
            <a:lvl4pPr>
              <a:defRPr sz="4724"/>
            </a:lvl4pPr>
            <a:lvl5pPr>
              <a:defRPr sz="4724"/>
            </a:lvl5pPr>
            <a:lvl6pPr>
              <a:defRPr sz="4724"/>
            </a:lvl6pPr>
            <a:lvl7pPr>
              <a:defRPr sz="4724"/>
            </a:lvl7pPr>
            <a:lvl8pPr>
              <a:defRPr sz="4724"/>
            </a:lvl8pPr>
            <a:lvl9pPr>
              <a:defRPr sz="4724"/>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487781" y="9719786"/>
            <a:ext cx="6966409" cy="18007107"/>
          </a:xfrm>
        </p:spPr>
        <p:txBody>
          <a:bodyPr/>
          <a:lstStyle>
            <a:lvl1pPr marL="0" indent="0">
              <a:buNone/>
              <a:defRPr sz="3780"/>
            </a:lvl1pPr>
            <a:lvl2pPr marL="1079998" indent="0">
              <a:buNone/>
              <a:defRPr sz="3307"/>
            </a:lvl2pPr>
            <a:lvl3pPr marL="2159996" indent="0">
              <a:buNone/>
              <a:defRPr sz="2835"/>
            </a:lvl3pPr>
            <a:lvl4pPr marL="3239994" indent="0">
              <a:buNone/>
              <a:defRPr sz="2362"/>
            </a:lvl4pPr>
            <a:lvl5pPr marL="4319991" indent="0">
              <a:buNone/>
              <a:defRPr sz="2362"/>
            </a:lvl5pPr>
            <a:lvl6pPr marL="5399989" indent="0">
              <a:buNone/>
              <a:defRPr sz="2362"/>
            </a:lvl6pPr>
            <a:lvl7pPr marL="6479987" indent="0">
              <a:buNone/>
              <a:defRPr sz="2362"/>
            </a:lvl7pPr>
            <a:lvl8pPr marL="7559985" indent="0">
              <a:buNone/>
              <a:defRPr sz="2362"/>
            </a:lvl8pPr>
            <a:lvl9pPr marL="8639983" indent="0">
              <a:buNone/>
              <a:defRPr sz="2362"/>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C4105573-0E9B-4B69-86B8-5500AFB75024}" type="datetimeFigureOut">
              <a:rPr lang="es-AR" smtClean="0"/>
              <a:t>22/4/2023</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05488B06-3683-422F-8FC3-E25BC7A5BD1F}" type="slidenum">
              <a:rPr lang="es-AR" smtClean="0"/>
              <a:t>‹Nº›</a:t>
            </a:fld>
            <a:endParaRPr lang="es-AR"/>
          </a:p>
        </p:txBody>
      </p:sp>
    </p:spTree>
    <p:extLst>
      <p:ext uri="{BB962C8B-B14F-4D97-AF65-F5344CB8AC3E}">
        <p14:creationId xmlns:p14="http://schemas.microsoft.com/office/powerpoint/2010/main" val="3628132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7781" y="2159952"/>
            <a:ext cx="6966409" cy="7559834"/>
          </a:xfrm>
        </p:spPr>
        <p:txBody>
          <a:bodyPr anchor="b"/>
          <a:lstStyle>
            <a:lvl1pPr>
              <a:defRPr sz="7559"/>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9182611" y="4664905"/>
            <a:ext cx="10934760" cy="23024494"/>
          </a:xfrm>
        </p:spPr>
        <p:txBody>
          <a:bodyPr anchor="t"/>
          <a:lstStyle>
            <a:lvl1pPr marL="0" indent="0">
              <a:buNone/>
              <a:defRPr sz="7559"/>
            </a:lvl1pPr>
            <a:lvl2pPr marL="1079998" indent="0">
              <a:buNone/>
              <a:defRPr sz="6614"/>
            </a:lvl2pPr>
            <a:lvl3pPr marL="2159996" indent="0">
              <a:buNone/>
              <a:defRPr sz="5669"/>
            </a:lvl3pPr>
            <a:lvl4pPr marL="3239994" indent="0">
              <a:buNone/>
              <a:defRPr sz="4724"/>
            </a:lvl4pPr>
            <a:lvl5pPr marL="4319991" indent="0">
              <a:buNone/>
              <a:defRPr sz="4724"/>
            </a:lvl5pPr>
            <a:lvl6pPr marL="5399989" indent="0">
              <a:buNone/>
              <a:defRPr sz="4724"/>
            </a:lvl6pPr>
            <a:lvl7pPr marL="6479987" indent="0">
              <a:buNone/>
              <a:defRPr sz="4724"/>
            </a:lvl7pPr>
            <a:lvl8pPr marL="7559985" indent="0">
              <a:buNone/>
              <a:defRPr sz="4724"/>
            </a:lvl8pPr>
            <a:lvl9pPr marL="8639983" indent="0">
              <a:buNone/>
              <a:defRPr sz="4724"/>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487781" y="9719786"/>
            <a:ext cx="6966409" cy="18007107"/>
          </a:xfrm>
        </p:spPr>
        <p:txBody>
          <a:bodyPr/>
          <a:lstStyle>
            <a:lvl1pPr marL="0" indent="0">
              <a:buNone/>
              <a:defRPr sz="3780"/>
            </a:lvl1pPr>
            <a:lvl2pPr marL="1079998" indent="0">
              <a:buNone/>
              <a:defRPr sz="3307"/>
            </a:lvl2pPr>
            <a:lvl3pPr marL="2159996" indent="0">
              <a:buNone/>
              <a:defRPr sz="2835"/>
            </a:lvl3pPr>
            <a:lvl4pPr marL="3239994" indent="0">
              <a:buNone/>
              <a:defRPr sz="2362"/>
            </a:lvl4pPr>
            <a:lvl5pPr marL="4319991" indent="0">
              <a:buNone/>
              <a:defRPr sz="2362"/>
            </a:lvl5pPr>
            <a:lvl6pPr marL="5399989" indent="0">
              <a:buNone/>
              <a:defRPr sz="2362"/>
            </a:lvl6pPr>
            <a:lvl7pPr marL="6479987" indent="0">
              <a:buNone/>
              <a:defRPr sz="2362"/>
            </a:lvl7pPr>
            <a:lvl8pPr marL="7559985" indent="0">
              <a:buNone/>
              <a:defRPr sz="2362"/>
            </a:lvl8pPr>
            <a:lvl9pPr marL="8639983" indent="0">
              <a:buNone/>
              <a:defRPr sz="2362"/>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C4105573-0E9B-4B69-86B8-5500AFB75024}" type="datetimeFigureOut">
              <a:rPr lang="es-AR" smtClean="0"/>
              <a:t>22/4/2023</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05488B06-3683-422F-8FC3-E25BC7A5BD1F}" type="slidenum">
              <a:rPr lang="es-AR" smtClean="0"/>
              <a:t>‹Nº›</a:t>
            </a:fld>
            <a:endParaRPr lang="es-AR"/>
          </a:p>
        </p:txBody>
      </p:sp>
    </p:spTree>
    <p:extLst>
      <p:ext uri="{BB962C8B-B14F-4D97-AF65-F5344CB8AC3E}">
        <p14:creationId xmlns:p14="http://schemas.microsoft.com/office/powerpoint/2010/main" val="21327013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84968" y="1724969"/>
            <a:ext cx="18629590" cy="6262365"/>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484968" y="8624810"/>
            <a:ext cx="18629590" cy="20557051"/>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484967" y="30029347"/>
            <a:ext cx="4859893" cy="1724962"/>
          </a:xfrm>
          <a:prstGeom prst="rect">
            <a:avLst/>
          </a:prstGeom>
        </p:spPr>
        <p:txBody>
          <a:bodyPr vert="horz" lIns="91440" tIns="45720" rIns="91440" bIns="45720" rtlCol="0" anchor="ctr"/>
          <a:lstStyle>
            <a:lvl1pPr algn="l">
              <a:defRPr sz="2835">
                <a:solidFill>
                  <a:schemeClr val="tx1">
                    <a:tint val="75000"/>
                  </a:schemeClr>
                </a:solidFill>
              </a:defRPr>
            </a:lvl1pPr>
          </a:lstStyle>
          <a:p>
            <a:fld id="{C4105573-0E9B-4B69-86B8-5500AFB75024}" type="datetimeFigureOut">
              <a:rPr lang="es-AR" smtClean="0"/>
              <a:t>22/4/2023</a:t>
            </a:fld>
            <a:endParaRPr lang="es-AR"/>
          </a:p>
        </p:txBody>
      </p:sp>
      <p:sp>
        <p:nvSpPr>
          <p:cNvPr id="5" name="Footer Placeholder 4"/>
          <p:cNvSpPr>
            <a:spLocks noGrp="1"/>
          </p:cNvSpPr>
          <p:nvPr>
            <p:ph type="ftr" sz="quarter" idx="3"/>
          </p:nvPr>
        </p:nvSpPr>
        <p:spPr>
          <a:xfrm>
            <a:off x="7154843" y="30029347"/>
            <a:ext cx="7289840" cy="1724962"/>
          </a:xfrm>
          <a:prstGeom prst="rect">
            <a:avLst/>
          </a:prstGeom>
        </p:spPr>
        <p:txBody>
          <a:bodyPr vert="horz" lIns="91440" tIns="45720" rIns="91440" bIns="45720" rtlCol="0" anchor="ctr"/>
          <a:lstStyle>
            <a:lvl1pPr algn="ctr">
              <a:defRPr sz="2835">
                <a:solidFill>
                  <a:schemeClr val="tx1">
                    <a:tint val="75000"/>
                  </a:schemeClr>
                </a:solidFill>
              </a:defRPr>
            </a:lvl1pPr>
          </a:lstStyle>
          <a:p>
            <a:endParaRPr lang="es-AR"/>
          </a:p>
        </p:txBody>
      </p:sp>
      <p:sp>
        <p:nvSpPr>
          <p:cNvPr id="6" name="Slide Number Placeholder 5"/>
          <p:cNvSpPr>
            <a:spLocks noGrp="1"/>
          </p:cNvSpPr>
          <p:nvPr>
            <p:ph type="sldNum" sz="quarter" idx="4"/>
          </p:nvPr>
        </p:nvSpPr>
        <p:spPr>
          <a:xfrm>
            <a:off x="15254665" y="30029347"/>
            <a:ext cx="4859893" cy="1724962"/>
          </a:xfrm>
          <a:prstGeom prst="rect">
            <a:avLst/>
          </a:prstGeom>
        </p:spPr>
        <p:txBody>
          <a:bodyPr vert="horz" lIns="91440" tIns="45720" rIns="91440" bIns="45720" rtlCol="0" anchor="ctr"/>
          <a:lstStyle>
            <a:lvl1pPr algn="r">
              <a:defRPr sz="2835">
                <a:solidFill>
                  <a:schemeClr val="tx1">
                    <a:tint val="75000"/>
                  </a:schemeClr>
                </a:solidFill>
              </a:defRPr>
            </a:lvl1pPr>
          </a:lstStyle>
          <a:p>
            <a:fld id="{05488B06-3683-422F-8FC3-E25BC7A5BD1F}" type="slidenum">
              <a:rPr lang="es-AR" smtClean="0"/>
              <a:t>‹Nº›</a:t>
            </a:fld>
            <a:endParaRPr lang="es-AR"/>
          </a:p>
        </p:txBody>
      </p:sp>
    </p:spTree>
    <p:extLst>
      <p:ext uri="{BB962C8B-B14F-4D97-AF65-F5344CB8AC3E}">
        <p14:creationId xmlns:p14="http://schemas.microsoft.com/office/powerpoint/2010/main" val="37161234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159996" rtl="0" eaLnBrk="1" latinLnBrk="0" hangingPunct="1">
        <a:lnSpc>
          <a:spcPct val="90000"/>
        </a:lnSpc>
        <a:spcBef>
          <a:spcPct val="0"/>
        </a:spcBef>
        <a:buNone/>
        <a:defRPr sz="10394" kern="1200">
          <a:solidFill>
            <a:schemeClr val="tx1"/>
          </a:solidFill>
          <a:latin typeface="+mj-lt"/>
          <a:ea typeface="+mj-ea"/>
          <a:cs typeface="+mj-cs"/>
        </a:defRPr>
      </a:lvl1pPr>
    </p:titleStyle>
    <p:bodyStyle>
      <a:lvl1pPr marL="539999" indent="-539999" algn="l" defTabSz="2159996" rtl="0" eaLnBrk="1" latinLnBrk="0" hangingPunct="1">
        <a:lnSpc>
          <a:spcPct val="90000"/>
        </a:lnSpc>
        <a:spcBef>
          <a:spcPts val="2362"/>
        </a:spcBef>
        <a:buFont typeface="Arial" panose="020B0604020202020204" pitchFamily="34" charset="0"/>
        <a:buChar char="•"/>
        <a:defRPr sz="6614" kern="1200">
          <a:solidFill>
            <a:schemeClr val="tx1"/>
          </a:solidFill>
          <a:latin typeface="+mn-lt"/>
          <a:ea typeface="+mn-ea"/>
          <a:cs typeface="+mn-cs"/>
        </a:defRPr>
      </a:lvl1pPr>
      <a:lvl2pPr marL="1619997" indent="-539999" algn="l" defTabSz="2159996" rtl="0" eaLnBrk="1" latinLnBrk="0" hangingPunct="1">
        <a:lnSpc>
          <a:spcPct val="90000"/>
        </a:lnSpc>
        <a:spcBef>
          <a:spcPts val="1181"/>
        </a:spcBef>
        <a:buFont typeface="Arial" panose="020B0604020202020204" pitchFamily="34" charset="0"/>
        <a:buChar char="•"/>
        <a:defRPr sz="5669" kern="1200">
          <a:solidFill>
            <a:schemeClr val="tx1"/>
          </a:solidFill>
          <a:latin typeface="+mn-lt"/>
          <a:ea typeface="+mn-ea"/>
          <a:cs typeface="+mn-cs"/>
        </a:defRPr>
      </a:lvl2pPr>
      <a:lvl3pPr marL="2699995" indent="-539999" algn="l" defTabSz="2159996" rtl="0" eaLnBrk="1" latinLnBrk="0" hangingPunct="1">
        <a:lnSpc>
          <a:spcPct val="90000"/>
        </a:lnSpc>
        <a:spcBef>
          <a:spcPts val="1181"/>
        </a:spcBef>
        <a:buFont typeface="Arial" panose="020B0604020202020204" pitchFamily="34" charset="0"/>
        <a:buChar char="•"/>
        <a:defRPr sz="4724" kern="1200">
          <a:solidFill>
            <a:schemeClr val="tx1"/>
          </a:solidFill>
          <a:latin typeface="+mn-lt"/>
          <a:ea typeface="+mn-ea"/>
          <a:cs typeface="+mn-cs"/>
        </a:defRPr>
      </a:lvl3pPr>
      <a:lvl4pPr marL="3779992"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4pPr>
      <a:lvl5pPr marL="4859990"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5pPr>
      <a:lvl6pPr marL="5939988"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6pPr>
      <a:lvl7pPr marL="7019986"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7pPr>
      <a:lvl8pPr marL="8099984"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8pPr>
      <a:lvl9pPr marL="9179982"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9pPr>
    </p:bodyStyle>
    <p:otherStyle>
      <a:defPPr>
        <a:defRPr lang="en-US"/>
      </a:defPPr>
      <a:lvl1pPr marL="0" algn="l" defTabSz="2159996" rtl="0" eaLnBrk="1" latinLnBrk="0" hangingPunct="1">
        <a:defRPr sz="4252" kern="1200">
          <a:solidFill>
            <a:schemeClr val="tx1"/>
          </a:solidFill>
          <a:latin typeface="+mn-lt"/>
          <a:ea typeface="+mn-ea"/>
          <a:cs typeface="+mn-cs"/>
        </a:defRPr>
      </a:lvl1pPr>
      <a:lvl2pPr marL="1079998" algn="l" defTabSz="2159996" rtl="0" eaLnBrk="1" latinLnBrk="0" hangingPunct="1">
        <a:defRPr sz="4252" kern="1200">
          <a:solidFill>
            <a:schemeClr val="tx1"/>
          </a:solidFill>
          <a:latin typeface="+mn-lt"/>
          <a:ea typeface="+mn-ea"/>
          <a:cs typeface="+mn-cs"/>
        </a:defRPr>
      </a:lvl2pPr>
      <a:lvl3pPr marL="2159996" algn="l" defTabSz="2159996" rtl="0" eaLnBrk="1" latinLnBrk="0" hangingPunct="1">
        <a:defRPr sz="4252" kern="1200">
          <a:solidFill>
            <a:schemeClr val="tx1"/>
          </a:solidFill>
          <a:latin typeface="+mn-lt"/>
          <a:ea typeface="+mn-ea"/>
          <a:cs typeface="+mn-cs"/>
        </a:defRPr>
      </a:lvl3pPr>
      <a:lvl4pPr marL="3239994" algn="l" defTabSz="2159996" rtl="0" eaLnBrk="1" latinLnBrk="0" hangingPunct="1">
        <a:defRPr sz="4252" kern="1200">
          <a:solidFill>
            <a:schemeClr val="tx1"/>
          </a:solidFill>
          <a:latin typeface="+mn-lt"/>
          <a:ea typeface="+mn-ea"/>
          <a:cs typeface="+mn-cs"/>
        </a:defRPr>
      </a:lvl4pPr>
      <a:lvl5pPr marL="4319991" algn="l" defTabSz="2159996" rtl="0" eaLnBrk="1" latinLnBrk="0" hangingPunct="1">
        <a:defRPr sz="4252" kern="1200">
          <a:solidFill>
            <a:schemeClr val="tx1"/>
          </a:solidFill>
          <a:latin typeface="+mn-lt"/>
          <a:ea typeface="+mn-ea"/>
          <a:cs typeface="+mn-cs"/>
        </a:defRPr>
      </a:lvl5pPr>
      <a:lvl6pPr marL="5399989" algn="l" defTabSz="2159996" rtl="0" eaLnBrk="1" latinLnBrk="0" hangingPunct="1">
        <a:defRPr sz="4252" kern="1200">
          <a:solidFill>
            <a:schemeClr val="tx1"/>
          </a:solidFill>
          <a:latin typeface="+mn-lt"/>
          <a:ea typeface="+mn-ea"/>
          <a:cs typeface="+mn-cs"/>
        </a:defRPr>
      </a:lvl6pPr>
      <a:lvl7pPr marL="6479987" algn="l" defTabSz="2159996" rtl="0" eaLnBrk="1" latinLnBrk="0" hangingPunct="1">
        <a:defRPr sz="4252" kern="1200">
          <a:solidFill>
            <a:schemeClr val="tx1"/>
          </a:solidFill>
          <a:latin typeface="+mn-lt"/>
          <a:ea typeface="+mn-ea"/>
          <a:cs typeface="+mn-cs"/>
        </a:defRPr>
      </a:lvl7pPr>
      <a:lvl8pPr marL="7559985" algn="l" defTabSz="2159996" rtl="0" eaLnBrk="1" latinLnBrk="0" hangingPunct="1">
        <a:defRPr sz="4252" kern="1200">
          <a:solidFill>
            <a:schemeClr val="tx1"/>
          </a:solidFill>
          <a:latin typeface="+mn-lt"/>
          <a:ea typeface="+mn-ea"/>
          <a:cs typeface="+mn-cs"/>
        </a:defRPr>
      </a:lvl8pPr>
      <a:lvl9pPr marL="8639983" algn="l" defTabSz="2159996" rtl="0" eaLnBrk="1" latinLnBrk="0" hangingPunct="1">
        <a:defRPr sz="425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0.png"/><Relationship Id="rId3" Type="http://schemas.openxmlformats.org/officeDocument/2006/relationships/image" Target="../media/image1.jpeg"/><Relationship Id="rId7" Type="http://schemas.openxmlformats.org/officeDocument/2006/relationships/image" Target="../media/image5.jpeg"/><Relationship Id="rId12" Type="http://schemas.openxmlformats.org/officeDocument/2006/relationships/chart" Target="../charts/chart1.xml"/><Relationship Id="rId2" Type="http://schemas.openxmlformats.org/officeDocument/2006/relationships/hyperlink" Target="mailto:jcpanadero@gmail.com" TargetMode="Externa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jpeg"/><Relationship Id="rId5" Type="http://schemas.openxmlformats.org/officeDocument/2006/relationships/image" Target="../media/image3.jpeg"/><Relationship Id="rId10" Type="http://schemas.openxmlformats.org/officeDocument/2006/relationships/image" Target="../media/image8.jpeg"/><Relationship Id="rId4" Type="http://schemas.openxmlformats.org/officeDocument/2006/relationships/image" Target="../media/image2.jpeg"/><Relationship Id="rId9"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5B5418F-C79E-06A8-F752-7E1DFF95913D}"/>
              </a:ext>
            </a:extLst>
          </p:cNvPr>
          <p:cNvSpPr>
            <a:spLocks noGrp="1"/>
          </p:cNvSpPr>
          <p:nvPr>
            <p:ph type="ctrTitle"/>
          </p:nvPr>
        </p:nvSpPr>
        <p:spPr>
          <a:xfrm>
            <a:off x="635854" y="1103018"/>
            <a:ext cx="20327816" cy="1087732"/>
          </a:xfrm>
        </p:spPr>
        <p:txBody>
          <a:bodyPr>
            <a:normAutofit/>
          </a:bodyPr>
          <a:lstStyle/>
          <a:p>
            <a:pPr algn="ctr">
              <a:lnSpc>
                <a:spcPct val="107000"/>
              </a:lnSpc>
              <a:spcBef>
                <a:spcPts val="1200"/>
              </a:spcBef>
              <a:spcAft>
                <a:spcPts val="1200"/>
              </a:spcAft>
            </a:pPr>
            <a:r>
              <a:rPr lang="es-AR" sz="28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COMPARACIÓN DE TRES LEVADURAS DE COMERCIALIZACIÓN MINORISTA PARA LA PANIFICACIÓN CASERA</a:t>
            </a:r>
            <a:br>
              <a:rPr lang="es-AR" sz="28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br>
            <a:r>
              <a:rPr lang="es-AR" sz="16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Panadero Juan Carlos</a:t>
            </a:r>
            <a:r>
              <a:rPr lang="es-AR" sz="1600" b="1" kern="100" baseline="30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a:t>
            </a:r>
            <a:r>
              <a:rPr lang="es-AR" sz="16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Pastelero Sandra</a:t>
            </a:r>
            <a:r>
              <a:rPr lang="es-AR" sz="1600" kern="100" baseline="30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a:t>
            </a:r>
            <a:r>
              <a:rPr lang="es-AR" sz="16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Amasa Rubén</a:t>
            </a:r>
            <a:r>
              <a:rPr lang="es-AR" sz="1600" kern="100" baseline="30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  </a:t>
            </a:r>
            <a:r>
              <a:rPr lang="es-AR" sz="1600" u="sng"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hlinkClick r:id="rId2"/>
              </a:rPr>
              <a:t>jcpanadero@gmail.com</a:t>
            </a:r>
            <a:r>
              <a:rPr lang="es-AR" sz="1600" u="sng"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es-AR" sz="16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1:Club de Panadería Barrial, La Rioja 2:GAIA, Grupo de Actividades Ambientales Interdisciplinarias,  UTN,  Facultad Regional La Rioja.</a:t>
            </a:r>
            <a:br>
              <a:rPr lang="es-AR" sz="1600" kern="100" dirty="0">
                <a:effectLst/>
                <a:latin typeface="Calibri" panose="020F0502020204030204" pitchFamily="34" charset="0"/>
                <a:ea typeface="Calibri" panose="020F0502020204030204" pitchFamily="34" charset="0"/>
                <a:cs typeface="Times New Roman" panose="02020603050405020304" pitchFamily="18" charset="0"/>
              </a:rPr>
            </a:br>
            <a:endParaRPr lang="es-AR" sz="1600" dirty="0"/>
          </a:p>
        </p:txBody>
      </p:sp>
      <p:sp>
        <p:nvSpPr>
          <p:cNvPr id="5" name="CuadroTexto 4">
            <a:extLst>
              <a:ext uri="{FF2B5EF4-FFF2-40B4-BE49-F238E27FC236}">
                <a16:creationId xmlns:a16="http://schemas.microsoft.com/office/drawing/2014/main" id="{A0BB2488-DE23-DEB8-7EDE-C92CA1F3512D}"/>
              </a:ext>
            </a:extLst>
          </p:cNvPr>
          <p:cNvSpPr txBox="1"/>
          <p:nvPr/>
        </p:nvSpPr>
        <p:spPr>
          <a:xfrm>
            <a:off x="838199" y="492369"/>
            <a:ext cx="6209715" cy="830997"/>
          </a:xfrm>
          <a:prstGeom prst="rect">
            <a:avLst/>
          </a:prstGeom>
          <a:noFill/>
        </p:spPr>
        <p:txBody>
          <a:bodyPr wrap="square" rtlCol="0">
            <a:spAutoFit/>
          </a:bodyPr>
          <a:lstStyle/>
          <a:p>
            <a:pPr algn="ctr">
              <a:tabLst>
                <a:tab pos="2700020" algn="ctr"/>
                <a:tab pos="5400040" algn="r"/>
              </a:tabLst>
            </a:pPr>
            <a:r>
              <a:rPr lang="es-AR" sz="1800" b="1" kern="100" dirty="0">
                <a:effectLst/>
                <a:latin typeface="Calibri" panose="020F0502020204030204" pitchFamily="34" charset="0"/>
                <a:ea typeface="Calibri" panose="020F0502020204030204" pitchFamily="34" charset="0"/>
                <a:cs typeface="Times New Roman" panose="02020603050405020304" pitchFamily="18" charset="0"/>
              </a:rPr>
              <a:t> </a:t>
            </a:r>
            <a:r>
              <a:rPr lang="es-AR" sz="1400" b="1" kern="100" dirty="0">
                <a:effectLst/>
                <a:latin typeface="Calibri" panose="020F0502020204030204" pitchFamily="34" charset="0"/>
                <a:ea typeface="Calibri" panose="020F0502020204030204" pitchFamily="34" charset="0"/>
                <a:cs typeface="Times New Roman" panose="02020603050405020304" pitchFamily="18" charset="0"/>
              </a:rPr>
              <a:t>TERCER CONGRESO ARGENTINO DE PANADEROS ARTESANALES</a:t>
            </a:r>
            <a:endParaRPr lang="es-AR"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ctr">
              <a:tabLst>
                <a:tab pos="2700020" algn="ctr"/>
                <a:tab pos="5400040" algn="r"/>
              </a:tabLst>
            </a:pPr>
            <a:r>
              <a:rPr lang="es-AR" sz="1200" kern="100" dirty="0">
                <a:effectLst/>
                <a:latin typeface="Calibri" panose="020F0502020204030204" pitchFamily="34" charset="0"/>
                <a:ea typeface="Calibri" panose="020F0502020204030204" pitchFamily="34" charset="0"/>
                <a:cs typeface="Times New Roman" panose="02020603050405020304" pitchFamily="18" charset="0"/>
              </a:rPr>
              <a:t>   PAN DE AZUCAR – CORDOBA 12, 13 Y 14 DE SEPTIEMBRE DE 2023</a:t>
            </a:r>
          </a:p>
          <a:p>
            <a:endParaRPr lang="es-AR" dirty="0"/>
          </a:p>
        </p:txBody>
      </p:sp>
      <p:pic>
        <p:nvPicPr>
          <p:cNvPr id="6" name="Imagen 5" descr="Conjunto Vectorial De Iconos De Panadería Colección De ...">
            <a:extLst>
              <a:ext uri="{FF2B5EF4-FFF2-40B4-BE49-F238E27FC236}">
                <a16:creationId xmlns:a16="http://schemas.microsoft.com/office/drawing/2014/main" id="{FE2B9F31-D407-3D4F-469C-03683333972D}"/>
              </a:ext>
            </a:extLst>
          </p:cNvPr>
          <p:cNvPicPr>
            <a:picLocks noChangeAspect="1"/>
          </p:cNvPicPr>
          <p:nvPr/>
        </p:nvPicPr>
        <p:blipFill rotWithShape="1">
          <a:blip r:embed="rId3">
            <a:extLst>
              <a:ext uri="{28A0092B-C50C-407E-A947-70E740481C1C}">
                <a14:useLocalDpi xmlns:a14="http://schemas.microsoft.com/office/drawing/2010/main" val="0"/>
              </a:ext>
            </a:extLst>
          </a:blip>
          <a:srcRect l="-352" t="53269" r="74776" b="24506"/>
          <a:stretch/>
        </p:blipFill>
        <p:spPr bwMode="auto">
          <a:xfrm>
            <a:off x="936722" y="592906"/>
            <a:ext cx="540386" cy="409575"/>
          </a:xfrm>
          <a:prstGeom prst="rect">
            <a:avLst/>
          </a:prstGeom>
          <a:noFill/>
          <a:ln>
            <a:noFill/>
          </a:ln>
          <a:extLst>
            <a:ext uri="{53640926-AAD7-44D8-BBD7-CCE9431645EC}">
              <a14:shadowObscured xmlns:a14="http://schemas.microsoft.com/office/drawing/2010/main"/>
            </a:ext>
          </a:extLst>
        </p:spPr>
      </p:pic>
      <p:sp>
        <p:nvSpPr>
          <p:cNvPr id="7" name="CuadroTexto 6">
            <a:extLst>
              <a:ext uri="{FF2B5EF4-FFF2-40B4-BE49-F238E27FC236}">
                <a16:creationId xmlns:a16="http://schemas.microsoft.com/office/drawing/2014/main" id="{87236753-4157-4926-76A4-3BE0D6E1D607}"/>
              </a:ext>
            </a:extLst>
          </p:cNvPr>
          <p:cNvSpPr txBox="1"/>
          <p:nvPr/>
        </p:nvSpPr>
        <p:spPr>
          <a:xfrm>
            <a:off x="936721" y="2190750"/>
            <a:ext cx="9232515" cy="4193777"/>
          </a:xfrm>
          <a:prstGeom prst="rect">
            <a:avLst/>
          </a:prstGeom>
          <a:noFill/>
        </p:spPr>
        <p:txBody>
          <a:bodyPr wrap="square" rtlCol="0">
            <a:spAutoFit/>
          </a:bodyPr>
          <a:lstStyle/>
          <a:p>
            <a:pPr algn="just">
              <a:lnSpc>
                <a:spcPct val="115000"/>
              </a:lnSpc>
              <a:spcAft>
                <a:spcPts val="600"/>
              </a:spcAft>
            </a:pPr>
            <a:r>
              <a:rPr lang="es-AR" sz="20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DESCRIPCIÓN DEL PROBLEMA:</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15000"/>
              </a:lnSpc>
              <a:spcAft>
                <a:spcPts val="600"/>
              </a:spcAft>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Las variables que deben tenerse en cuenta en la panificación casera (e industrial) se agrupan en tres: materiales o ingredientes (harina, agua, sal, materia grasa y levadura), operacionales (tipo y tiempo de amasado, tiempo de leudado, armado y segundo leudado) y cocción (tipo de horno, temperatura y tiempo de horneado).</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15000"/>
              </a:lnSpc>
              <a:spcAft>
                <a:spcPts val="600"/>
              </a:spcAft>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La discusión entre los vecinos consistía en determinar cual de las levaduras daban mejor calidad al pan, definiendo para esto su sabor, aspecto y textura.</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600"/>
              </a:spcAft>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Se propuso entonces realizar tres panificaciones con las levaduras en disputa (variable) manteniendo las mismas condiciones para el resto del problema (constantes).</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0" name="CuadroTexto 19">
            <a:extLst>
              <a:ext uri="{FF2B5EF4-FFF2-40B4-BE49-F238E27FC236}">
                <a16:creationId xmlns:a16="http://schemas.microsoft.com/office/drawing/2014/main" id="{208ADCBD-3FF8-789C-F6EA-14AA05ED3D4A}"/>
              </a:ext>
            </a:extLst>
          </p:cNvPr>
          <p:cNvSpPr txBox="1"/>
          <p:nvPr/>
        </p:nvSpPr>
        <p:spPr>
          <a:xfrm>
            <a:off x="990809" y="6429896"/>
            <a:ext cx="9232515" cy="25951720"/>
          </a:xfrm>
          <a:prstGeom prst="rect">
            <a:avLst/>
          </a:prstGeom>
          <a:noFill/>
        </p:spPr>
        <p:txBody>
          <a:bodyPr wrap="square" rtlCol="0">
            <a:spAutoFit/>
          </a:bodyPr>
          <a:lstStyle/>
          <a:p>
            <a:pPr algn="just">
              <a:lnSpc>
                <a:spcPct val="115000"/>
              </a:lnSpc>
              <a:spcAft>
                <a:spcPts val="600"/>
              </a:spcAft>
            </a:pPr>
            <a:r>
              <a:rPr lang="es-AR" sz="20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MATERIALES Y MÉTODOS:</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15000"/>
              </a:lnSpc>
              <a:spcAft>
                <a:spcPts val="600"/>
              </a:spcAft>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Se comenzó por determinar las cosas que serían iguales en los tres casos a comparar:</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15000"/>
              </a:lnSpc>
              <a:spcAft>
                <a:spcPts val="600"/>
              </a:spcAft>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Horno eléctrico de convección  de 400W a una temperatura de cocción de 230°C. (Fig. 1), 25 minutos de cocción.</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200"/>
              </a:spcAft>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15000"/>
              </a:lnSpc>
              <a:spcAft>
                <a:spcPts val="600"/>
              </a:spcAft>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Mismos ingredientes, salvo la levadura: 1Kg de harina 0000 marca </a:t>
            </a:r>
            <a:r>
              <a:rPr lang="es-AR" sz="2000" kern="100" dirty="0" err="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xxxx</a:t>
            </a: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550 cm</a:t>
            </a:r>
            <a:r>
              <a:rPr lang="es-AR" sz="2000" kern="100" baseline="30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3</a:t>
            </a: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de agua destilada, 30 cm</a:t>
            </a:r>
            <a:r>
              <a:rPr lang="es-AR" sz="2000" kern="100" baseline="30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3</a:t>
            </a: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de aceite de girasol, 20 gr de sal. (Fig. 2).</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15000"/>
              </a:lnSpc>
              <a:spcAft>
                <a:spcPts val="600"/>
              </a:spcAft>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-Levaduras: A Levadura seca Mi Pan, 1 sobre de 10 gr, B Levadura seca </a:t>
            </a:r>
            <a:r>
              <a:rPr lang="es-AR" sz="2000" kern="100" dirty="0" err="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Levex</a:t>
            </a: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1 sobre de 10 gr. C Levadura fresca ½ pan, 25 gr.  (Fig. 3).</a:t>
            </a:r>
          </a:p>
          <a:p>
            <a:pPr indent="449580" algn="just">
              <a:lnSpc>
                <a:spcPct val="115000"/>
              </a:lnSpc>
              <a:spcAft>
                <a:spcPts val="600"/>
              </a:spcAft>
            </a:pPr>
            <a:endParaRPr lang="es-AR" sz="2000"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indent="449580" algn="just">
              <a:lnSpc>
                <a:spcPct val="115000"/>
              </a:lnSpc>
              <a:spcAft>
                <a:spcPts val="600"/>
              </a:spcAft>
            </a:pP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200"/>
              </a:spcAft>
            </a:pPr>
            <a:r>
              <a:rPr lang="es-AR" sz="20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p>
          <a:p>
            <a:pPr algn="ctr">
              <a:lnSpc>
                <a:spcPct val="115000"/>
              </a:lnSpc>
              <a:spcAft>
                <a:spcPts val="200"/>
              </a:spcAft>
            </a:pPr>
            <a:endParaRPr lang="es-AR" b="1"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gn="ctr">
              <a:lnSpc>
                <a:spcPct val="115000"/>
              </a:lnSpc>
              <a:spcAft>
                <a:spcPts val="200"/>
              </a:spcAft>
            </a:pPr>
            <a:endParaRPr lang="es-AR" sz="18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gn="ctr">
              <a:lnSpc>
                <a:spcPct val="115000"/>
              </a:lnSpc>
              <a:spcAft>
                <a:spcPts val="200"/>
              </a:spcAft>
            </a:pPr>
            <a:endParaRPr lang="es-AR" b="1"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gn="ctr">
              <a:lnSpc>
                <a:spcPct val="115000"/>
              </a:lnSpc>
              <a:spcAft>
                <a:spcPts val="200"/>
              </a:spcAft>
            </a:pPr>
            <a:endParaRPr lang="es-AR" b="1"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gn="ctr">
              <a:lnSpc>
                <a:spcPct val="115000"/>
              </a:lnSpc>
              <a:spcAft>
                <a:spcPts val="200"/>
              </a:spcAft>
            </a:pPr>
            <a:endParaRPr lang="es-AR" b="1"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gn="ctr">
              <a:lnSpc>
                <a:spcPct val="115000"/>
              </a:lnSpc>
              <a:spcAft>
                <a:spcPts val="200"/>
              </a:spcAft>
            </a:pPr>
            <a:endParaRPr lang="es-AR"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200"/>
              </a:spcAft>
            </a:pPr>
            <a:r>
              <a:rPr lang="es-AR" sz="18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Fig. 1: Horno y balanza                                     Fig. 2: Ingredientes </a:t>
            </a:r>
          </a:p>
          <a:p>
            <a:pPr algn="ctr">
              <a:lnSpc>
                <a:spcPct val="115000"/>
              </a:lnSpc>
              <a:spcAft>
                <a:spcPts val="1200"/>
              </a:spcAft>
            </a:pPr>
            <a:endParaRPr lang="es-AR" b="1"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gn="ctr">
              <a:lnSpc>
                <a:spcPct val="115000"/>
              </a:lnSpc>
              <a:spcAft>
                <a:spcPts val="1200"/>
              </a:spcAft>
            </a:pPr>
            <a:endParaRPr lang="es-AR" sz="18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gn="ctr">
              <a:lnSpc>
                <a:spcPct val="115000"/>
              </a:lnSpc>
              <a:spcAft>
                <a:spcPts val="1200"/>
              </a:spcAft>
            </a:pPr>
            <a:endParaRPr lang="es-AR" b="1"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gn="ctr">
              <a:lnSpc>
                <a:spcPct val="115000"/>
              </a:lnSpc>
              <a:spcAft>
                <a:spcPts val="1200"/>
              </a:spcAft>
            </a:pPr>
            <a:endParaRPr lang="es-AR" sz="18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gn="ctr">
              <a:lnSpc>
                <a:spcPct val="115000"/>
              </a:lnSpc>
              <a:spcAft>
                <a:spcPts val="1200"/>
              </a:spcAft>
            </a:pPr>
            <a:endParaRPr lang="es-AR" b="1"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gn="ctr">
              <a:lnSpc>
                <a:spcPct val="115000"/>
              </a:lnSpc>
              <a:spcAft>
                <a:spcPts val="1200"/>
              </a:spcAft>
            </a:pPr>
            <a:r>
              <a:rPr lang="es-AR" sz="20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Fig. 3 Levaduras empleadas</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15000"/>
              </a:lnSpc>
              <a:spcAft>
                <a:spcPts val="600"/>
              </a:spcAft>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El tiempo de amasado, constante, fue de 10 minutos medidos luego de la integración de los ingredientes, procurando conservar un ritmo uniforme e idéntico en los tres casos, hasta lograr un bollo semejante. (Fig. 4).</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15000"/>
              </a:lnSpc>
              <a:spcAft>
                <a:spcPts val="600"/>
              </a:spcAft>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El tiempo del primer leudado fue de 2 horas (Fig. 5), luego se desgasificó la masa, se la pesó (empleando una balanza familiar marca </a:t>
            </a:r>
            <a:r>
              <a:rPr lang="es-AR" sz="2000" kern="100" dirty="0" err="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Soehenle</a:t>
            </a: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(Fig.1) y se la dividió en tres y se armaron panes iguales, (Fig. 6). Se procedió a un segundo leudado de 2 </a:t>
            </a:r>
            <a:r>
              <a:rPr lang="es-AR" sz="2000" kern="100" dirty="0" err="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hs</a:t>
            </a: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(Fig.  7), y posterior horneado, (Fig. 8).</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15000"/>
              </a:lnSpc>
              <a:spcAft>
                <a:spcPts val="600"/>
              </a:spcAft>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90170" algn="just">
              <a:lnSpc>
                <a:spcPct val="115000"/>
              </a:lnSpc>
              <a:spcAft>
                <a:spcPts val="600"/>
              </a:spcAft>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p>
          <a:p>
            <a:pPr marL="90170" algn="just">
              <a:lnSpc>
                <a:spcPct val="115000"/>
              </a:lnSpc>
              <a:spcAft>
                <a:spcPts val="600"/>
              </a:spcAft>
            </a:pPr>
            <a:endParaRPr lang="es-AR"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marL="90170" algn="just">
              <a:lnSpc>
                <a:spcPct val="115000"/>
              </a:lnSpc>
              <a:spcAft>
                <a:spcPts val="600"/>
              </a:spcAft>
            </a:pPr>
            <a:endParaRPr lang="es-AR" sz="18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marL="90170" algn="just">
              <a:lnSpc>
                <a:spcPct val="115000"/>
              </a:lnSpc>
              <a:spcAft>
                <a:spcPts val="600"/>
              </a:spcAft>
            </a:pPr>
            <a:endParaRPr lang="es-AR"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marL="90170" algn="just">
              <a:lnSpc>
                <a:spcPct val="115000"/>
              </a:lnSpc>
              <a:spcAft>
                <a:spcPts val="600"/>
              </a:spcAft>
            </a:pPr>
            <a:endParaRPr lang="es-AR" sz="18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marL="90170" algn="just">
              <a:lnSpc>
                <a:spcPct val="115000"/>
              </a:lnSpc>
              <a:spcAft>
                <a:spcPts val="600"/>
              </a:spcAft>
            </a:pPr>
            <a:endParaRPr lang="es-AR"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marL="90170" algn="just">
              <a:lnSpc>
                <a:spcPct val="115000"/>
              </a:lnSpc>
              <a:spcAft>
                <a:spcPts val="600"/>
              </a:spcAft>
            </a:pPr>
            <a:endParaRPr lang="es-A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90170" algn="just">
              <a:lnSpc>
                <a:spcPct val="115000"/>
              </a:lnSpc>
              <a:spcAft>
                <a:spcPts val="600"/>
              </a:spcAft>
            </a:pPr>
            <a:endParaRPr lang="es-AR" kern="100" dirty="0">
              <a:latin typeface="Calibri" panose="020F0502020204030204" pitchFamily="34" charset="0"/>
              <a:ea typeface="Calibri" panose="020F0502020204030204" pitchFamily="34" charset="0"/>
              <a:cs typeface="Times New Roman" panose="02020603050405020304" pitchFamily="18" charset="0"/>
            </a:endParaRPr>
          </a:p>
          <a:p>
            <a:pPr marL="90170" algn="just">
              <a:lnSpc>
                <a:spcPct val="115000"/>
              </a:lnSpc>
              <a:spcAft>
                <a:spcPts val="600"/>
              </a:spcAft>
            </a:pPr>
            <a:endParaRPr lang="es-A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90170" algn="just">
              <a:lnSpc>
                <a:spcPct val="115000"/>
              </a:lnSpc>
              <a:spcAft>
                <a:spcPts val="600"/>
              </a:spcAft>
            </a:pPr>
            <a:endParaRPr lang="es-AR" kern="100" dirty="0">
              <a:latin typeface="Calibri" panose="020F0502020204030204" pitchFamily="34" charset="0"/>
              <a:ea typeface="Calibri" panose="020F0502020204030204" pitchFamily="34" charset="0"/>
              <a:cs typeface="Times New Roman" panose="02020603050405020304" pitchFamily="18" charset="0"/>
            </a:endParaRPr>
          </a:p>
          <a:p>
            <a:pPr marL="90170" algn="just">
              <a:lnSpc>
                <a:spcPct val="115000"/>
              </a:lnSpc>
              <a:spcAft>
                <a:spcPts val="600"/>
              </a:spcAft>
            </a:pPr>
            <a:endParaRPr lang="es-AR"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200"/>
              </a:spcAft>
            </a:pPr>
            <a:r>
              <a:rPr lang="es-AR" sz="18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Fig. 4: Bollo fresco			              Fig. 5:Bollo leudado	</a:t>
            </a:r>
            <a:endParaRPr lang="es-AR" sz="1800" kern="100" dirty="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15000"/>
              </a:lnSpc>
              <a:spcAft>
                <a:spcPts val="600"/>
              </a:spcAft>
            </a:pPr>
            <a:r>
              <a:rPr lang="es-AR" sz="18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Los tres ensayos se realizaron en secuencia  y para que la temperatura ambiente no fuera una variable sin control, el proceso se realizó en un mismo salón, </a:t>
            </a:r>
            <a:r>
              <a:rPr lang="es-AR" sz="1800" kern="100" dirty="0" err="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termolizado</a:t>
            </a:r>
            <a:r>
              <a:rPr lang="es-AR" sz="18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 25°C con un equipo de aire acondicionado de ventana Marshal de 3000 frigorías.</a:t>
            </a:r>
            <a:endParaRPr lang="es-AR" sz="1800" kern="100" dirty="0">
              <a:effectLst/>
              <a:latin typeface="Calibri" panose="020F0502020204030204" pitchFamily="34" charset="0"/>
              <a:ea typeface="Calibri" panose="020F0502020204030204" pitchFamily="34" charset="0"/>
              <a:cs typeface="Times New Roman" panose="02020603050405020304" pitchFamily="18" charset="0"/>
            </a:endParaRPr>
          </a:p>
          <a:p>
            <a:pPr indent="90170" algn="just">
              <a:lnSpc>
                <a:spcPct val="115000"/>
              </a:lnSpc>
              <a:spcAft>
                <a:spcPts val="600"/>
              </a:spcAft>
            </a:pPr>
            <a:r>
              <a:rPr lang="es-AR" sz="18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p>
          <a:p>
            <a:pPr indent="90170" algn="just">
              <a:lnSpc>
                <a:spcPct val="115000"/>
              </a:lnSpc>
              <a:spcAft>
                <a:spcPts val="600"/>
              </a:spcAft>
            </a:pPr>
            <a:endParaRPr lang="es-AR"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indent="90170" algn="just">
              <a:lnSpc>
                <a:spcPct val="115000"/>
              </a:lnSpc>
              <a:spcAft>
                <a:spcPts val="600"/>
              </a:spcAft>
            </a:pPr>
            <a:endParaRPr lang="es-AR" sz="18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indent="90170" algn="just">
              <a:lnSpc>
                <a:spcPct val="115000"/>
              </a:lnSpc>
              <a:spcAft>
                <a:spcPts val="600"/>
              </a:spcAft>
            </a:pPr>
            <a:endParaRPr lang="es-AR"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indent="90170" algn="just">
              <a:lnSpc>
                <a:spcPct val="115000"/>
              </a:lnSpc>
              <a:spcAft>
                <a:spcPts val="600"/>
              </a:spcAft>
            </a:pPr>
            <a:endParaRPr lang="es-AR"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indent="90170" algn="just">
              <a:lnSpc>
                <a:spcPct val="115000"/>
              </a:lnSpc>
              <a:spcAft>
                <a:spcPts val="600"/>
              </a:spcAft>
            </a:pPr>
            <a:endParaRPr lang="es-AR"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indent="90170" algn="just">
              <a:lnSpc>
                <a:spcPct val="115000"/>
              </a:lnSpc>
              <a:spcAft>
                <a:spcPts val="600"/>
              </a:spcAft>
            </a:pPr>
            <a:endParaRPr lang="es-AR"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indent="90170" algn="just">
              <a:lnSpc>
                <a:spcPct val="115000"/>
              </a:lnSpc>
              <a:spcAft>
                <a:spcPts val="600"/>
              </a:spcAft>
            </a:pPr>
            <a:endParaRPr lang="es-AR"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indent="90170" algn="just">
              <a:lnSpc>
                <a:spcPct val="115000"/>
              </a:lnSpc>
              <a:spcAft>
                <a:spcPts val="600"/>
              </a:spcAft>
            </a:pPr>
            <a:endParaRPr lang="es-AR"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indent="90170" algn="just">
              <a:lnSpc>
                <a:spcPct val="115000"/>
              </a:lnSpc>
              <a:spcAft>
                <a:spcPts val="600"/>
              </a:spcAft>
            </a:pPr>
            <a:endParaRPr lang="es-AR"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indent="90170" algn="just">
              <a:lnSpc>
                <a:spcPct val="115000"/>
              </a:lnSpc>
              <a:spcAft>
                <a:spcPts val="600"/>
              </a:spcAft>
            </a:pPr>
            <a:endParaRPr lang="es-AR"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indent="90170" algn="just">
              <a:lnSpc>
                <a:spcPct val="115000"/>
              </a:lnSpc>
              <a:spcAft>
                <a:spcPts val="600"/>
              </a:spcAft>
            </a:pPr>
            <a:endParaRPr lang="es-AR"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indent="90170" algn="just">
              <a:lnSpc>
                <a:spcPct val="115000"/>
              </a:lnSpc>
              <a:spcAft>
                <a:spcPts val="600"/>
              </a:spcAft>
            </a:pPr>
            <a:endParaRPr lang="es-AR"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200"/>
              </a:spcAft>
            </a:pPr>
            <a:r>
              <a:rPr lang="es-AR" sz="18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Fig. 6: Pan fresco				         Fig. 7:  Pan  leudado</a:t>
            </a:r>
            <a:endParaRPr lang="es-AR"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600"/>
              </a:spcAft>
            </a:pPr>
            <a:r>
              <a:rPr lang="es-AR" sz="18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s-AR"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600"/>
              </a:spcAft>
            </a:pPr>
            <a:r>
              <a:rPr lang="es-AR" sz="18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s-AR"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1" name="Imagen 20" descr="Horno de microondas&#10;&#10;Descripción generada automáticamente con confianza media">
            <a:extLst>
              <a:ext uri="{FF2B5EF4-FFF2-40B4-BE49-F238E27FC236}">
                <a16:creationId xmlns:a16="http://schemas.microsoft.com/office/drawing/2014/main" id="{FEE4CFC8-7492-2BB2-8918-6E9050DF806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37" t="8513" r="-1" b="8260"/>
          <a:stretch/>
        </p:blipFill>
        <p:spPr bwMode="auto">
          <a:xfrm>
            <a:off x="1004956" y="10553066"/>
            <a:ext cx="4867478" cy="3045549"/>
          </a:xfrm>
          <a:prstGeom prst="rect">
            <a:avLst/>
          </a:prstGeom>
          <a:ln>
            <a:noFill/>
          </a:ln>
          <a:extLst>
            <a:ext uri="{53640926-AAD7-44D8-BBD7-CCE9431645EC}">
              <a14:shadowObscured xmlns:a14="http://schemas.microsoft.com/office/drawing/2010/main"/>
            </a:ext>
          </a:extLst>
        </p:spPr>
      </p:pic>
      <p:pic>
        <p:nvPicPr>
          <p:cNvPr id="22" name="Imagen 21" descr="Una taza de cafe&#10;&#10;Descripción generada automáticamente con confianza media">
            <a:extLst>
              <a:ext uri="{FF2B5EF4-FFF2-40B4-BE49-F238E27FC236}">
                <a16:creationId xmlns:a16="http://schemas.microsoft.com/office/drawing/2014/main" id="{9D1E9E92-7511-5F9F-4310-5DB21F5B410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50" t="11027" r="-827" b="14931"/>
          <a:stretch/>
        </p:blipFill>
        <p:spPr bwMode="auto">
          <a:xfrm>
            <a:off x="6310910" y="10611475"/>
            <a:ext cx="3044887" cy="3045549"/>
          </a:xfrm>
          <a:prstGeom prst="rect">
            <a:avLst/>
          </a:prstGeom>
          <a:ln>
            <a:noFill/>
          </a:ln>
          <a:extLst>
            <a:ext uri="{53640926-AAD7-44D8-BBD7-CCE9431645EC}">
              <a14:shadowObscured xmlns:a14="http://schemas.microsoft.com/office/drawing/2010/main"/>
            </a:ext>
          </a:extLst>
        </p:spPr>
      </p:pic>
      <p:pic>
        <p:nvPicPr>
          <p:cNvPr id="26" name="Imagen 25">
            <a:extLst>
              <a:ext uri="{FF2B5EF4-FFF2-40B4-BE49-F238E27FC236}">
                <a16:creationId xmlns:a16="http://schemas.microsoft.com/office/drawing/2014/main" id="{FDD6E323-1EA5-BC0F-48D4-982076CE0F29}"/>
              </a:ext>
            </a:extLst>
          </p:cNvPr>
          <p:cNvPicPr>
            <a:picLocks noChangeAspect="1"/>
          </p:cNvPicPr>
          <p:nvPr/>
        </p:nvPicPr>
        <p:blipFill rotWithShape="1">
          <a:blip r:embed="rId6"/>
          <a:srcRect l="30128" t="27489" r="28659" b="50000"/>
          <a:stretch/>
        </p:blipFill>
        <p:spPr>
          <a:xfrm>
            <a:off x="2363389" y="14212451"/>
            <a:ext cx="6306883" cy="1936772"/>
          </a:xfrm>
          <a:prstGeom prst="rect">
            <a:avLst/>
          </a:prstGeom>
        </p:spPr>
      </p:pic>
      <p:pic>
        <p:nvPicPr>
          <p:cNvPr id="27" name="Imagen 26">
            <a:extLst>
              <a:ext uri="{FF2B5EF4-FFF2-40B4-BE49-F238E27FC236}">
                <a16:creationId xmlns:a16="http://schemas.microsoft.com/office/drawing/2014/main" id="{85114D47-1F17-CC00-2C9F-C5F0CCF3928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8980" b="7875"/>
          <a:stretch/>
        </p:blipFill>
        <p:spPr>
          <a:xfrm>
            <a:off x="1330304" y="19844812"/>
            <a:ext cx="3990907" cy="4424888"/>
          </a:xfrm>
          <a:prstGeom prst="rect">
            <a:avLst/>
          </a:prstGeom>
        </p:spPr>
      </p:pic>
      <p:pic>
        <p:nvPicPr>
          <p:cNvPr id="28" name="Imagen 27" descr="Imagen que contiene interior, tazón, alimentos, taza&#10;&#10;Descripción generada automáticamente">
            <a:extLst>
              <a:ext uri="{FF2B5EF4-FFF2-40B4-BE49-F238E27FC236}">
                <a16:creationId xmlns:a16="http://schemas.microsoft.com/office/drawing/2014/main" id="{4340FEED-0FF8-94C6-09D5-84521A31D704}"/>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4110" t="9715" r="2068" b="11901"/>
          <a:stretch/>
        </p:blipFill>
        <p:spPr bwMode="auto">
          <a:xfrm>
            <a:off x="5826171" y="19806712"/>
            <a:ext cx="3990908" cy="4424888"/>
          </a:xfrm>
          <a:prstGeom prst="rect">
            <a:avLst/>
          </a:prstGeom>
          <a:ln>
            <a:noFill/>
          </a:ln>
          <a:extLst>
            <a:ext uri="{53640926-AAD7-44D8-BBD7-CCE9431645EC}">
              <a14:shadowObscured xmlns:a14="http://schemas.microsoft.com/office/drawing/2010/main"/>
            </a:ext>
          </a:extLst>
        </p:spPr>
      </p:pic>
      <p:pic>
        <p:nvPicPr>
          <p:cNvPr id="29" name="Imagen 28" descr="Una bandeja de horno&#10;&#10;Descripción generada automáticamente con confianza media">
            <a:extLst>
              <a:ext uri="{FF2B5EF4-FFF2-40B4-BE49-F238E27FC236}">
                <a16:creationId xmlns:a16="http://schemas.microsoft.com/office/drawing/2014/main" id="{7C33F4AE-C1B5-FEDE-5A93-82429FCE6132}"/>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329805" y="25893004"/>
            <a:ext cx="3991406" cy="4843988"/>
          </a:xfrm>
          <a:prstGeom prst="rect">
            <a:avLst/>
          </a:prstGeom>
        </p:spPr>
      </p:pic>
      <p:pic>
        <p:nvPicPr>
          <p:cNvPr id="30" name="Imagen 29" descr="Una bandeja de horno&#10;&#10;Descripción generada automáticamente con confianza baja">
            <a:extLst>
              <a:ext uri="{FF2B5EF4-FFF2-40B4-BE49-F238E27FC236}">
                <a16:creationId xmlns:a16="http://schemas.microsoft.com/office/drawing/2014/main" id="{929741F0-D989-82EE-709D-E05478320AD5}"/>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337" t="10995" r="7588" b="19037"/>
          <a:stretch/>
        </p:blipFill>
        <p:spPr bwMode="auto">
          <a:xfrm>
            <a:off x="5788905" y="25837865"/>
            <a:ext cx="4065440" cy="4843988"/>
          </a:xfrm>
          <a:prstGeom prst="rect">
            <a:avLst/>
          </a:prstGeom>
          <a:ln>
            <a:noFill/>
          </a:ln>
          <a:extLst>
            <a:ext uri="{53640926-AAD7-44D8-BBD7-CCE9431645EC}">
              <a14:shadowObscured xmlns:a14="http://schemas.microsoft.com/office/drawing/2010/main"/>
            </a:ext>
          </a:extLst>
        </p:spPr>
      </p:pic>
      <p:sp>
        <p:nvSpPr>
          <p:cNvPr id="31" name="CuadroTexto 30">
            <a:extLst>
              <a:ext uri="{FF2B5EF4-FFF2-40B4-BE49-F238E27FC236}">
                <a16:creationId xmlns:a16="http://schemas.microsoft.com/office/drawing/2014/main" id="{0E646CCD-E132-372B-0CFD-CB41C77BC0C7}"/>
              </a:ext>
            </a:extLst>
          </p:cNvPr>
          <p:cNvSpPr txBox="1"/>
          <p:nvPr/>
        </p:nvSpPr>
        <p:spPr>
          <a:xfrm>
            <a:off x="10470102" y="2190750"/>
            <a:ext cx="5240953" cy="4642296"/>
          </a:xfrm>
          <a:prstGeom prst="rect">
            <a:avLst/>
          </a:prstGeom>
          <a:noFill/>
        </p:spPr>
        <p:txBody>
          <a:bodyPr wrap="square" rtlCol="0">
            <a:spAutoFit/>
          </a:bodyPr>
          <a:lstStyle/>
          <a:p>
            <a:pPr algn="ctr">
              <a:lnSpc>
                <a:spcPct val="115000"/>
              </a:lnSpc>
              <a:spcAft>
                <a:spcPts val="1200"/>
              </a:spcAft>
            </a:pPr>
            <a:endParaRPr lang="es-AR" sz="18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gn="ctr">
              <a:lnSpc>
                <a:spcPct val="115000"/>
              </a:lnSpc>
              <a:spcAft>
                <a:spcPts val="1200"/>
              </a:spcAft>
            </a:pPr>
            <a:endParaRPr lang="es-AR" b="1"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gn="ctr">
              <a:lnSpc>
                <a:spcPct val="115000"/>
              </a:lnSpc>
              <a:spcAft>
                <a:spcPts val="1200"/>
              </a:spcAft>
            </a:pPr>
            <a:endParaRPr lang="es-AR" sz="18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gn="ctr">
              <a:lnSpc>
                <a:spcPct val="115000"/>
              </a:lnSpc>
              <a:spcAft>
                <a:spcPts val="1200"/>
              </a:spcAft>
            </a:pPr>
            <a:endParaRPr lang="es-AR" b="1"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gn="ctr">
              <a:lnSpc>
                <a:spcPct val="115000"/>
              </a:lnSpc>
              <a:spcAft>
                <a:spcPts val="1200"/>
              </a:spcAft>
            </a:pPr>
            <a:endParaRPr lang="es-AR" sz="18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gn="ctr">
              <a:lnSpc>
                <a:spcPct val="115000"/>
              </a:lnSpc>
              <a:spcAft>
                <a:spcPts val="1200"/>
              </a:spcAft>
            </a:pPr>
            <a:endParaRPr lang="es-AR" sz="18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gn="ctr">
              <a:lnSpc>
                <a:spcPct val="115000"/>
              </a:lnSpc>
              <a:spcAft>
                <a:spcPts val="1200"/>
              </a:spcAft>
            </a:pPr>
            <a:endParaRPr lang="es-AR" sz="18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gn="ctr">
              <a:lnSpc>
                <a:spcPct val="115000"/>
              </a:lnSpc>
              <a:spcAft>
                <a:spcPts val="1200"/>
              </a:spcAft>
            </a:pPr>
            <a:endParaRPr lang="es-AR" b="1" kern="1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gn="ctr">
              <a:lnSpc>
                <a:spcPct val="115000"/>
              </a:lnSpc>
              <a:spcAft>
                <a:spcPts val="1200"/>
              </a:spcAft>
            </a:pPr>
            <a:endParaRPr lang="es-AR" sz="18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200"/>
              </a:spcAft>
            </a:pPr>
            <a:r>
              <a:rPr lang="es-AR" sz="18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endParaRPr lang="es-AR"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35" name="Imagen 1034" descr="Imagen que contiene horno, cocina, estufa, metal&#10;&#10;Descripción generada automáticamente">
            <a:extLst>
              <a:ext uri="{FF2B5EF4-FFF2-40B4-BE49-F238E27FC236}">
                <a16:creationId xmlns:a16="http://schemas.microsoft.com/office/drawing/2014/main" id="{82854064-6705-DD4C-0906-08E2CFF0DF4C}"/>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1334" t="14460" r="3785" b="19329"/>
          <a:stretch/>
        </p:blipFill>
        <p:spPr bwMode="auto">
          <a:xfrm rot="16200000">
            <a:off x="11470379" y="2392059"/>
            <a:ext cx="4193775" cy="5061123"/>
          </a:xfrm>
          <a:prstGeom prst="rect">
            <a:avLst/>
          </a:prstGeom>
          <a:ln>
            <a:noFill/>
          </a:ln>
          <a:extLst>
            <a:ext uri="{53640926-AAD7-44D8-BBD7-CCE9431645EC}">
              <a14:shadowObscured xmlns:a14="http://schemas.microsoft.com/office/drawing/2010/main"/>
            </a:ext>
          </a:extLst>
        </p:spPr>
      </p:pic>
      <p:sp>
        <p:nvSpPr>
          <p:cNvPr id="1036" name="CuadroTexto 1035">
            <a:extLst>
              <a:ext uri="{FF2B5EF4-FFF2-40B4-BE49-F238E27FC236}">
                <a16:creationId xmlns:a16="http://schemas.microsoft.com/office/drawing/2014/main" id="{FF46286F-9AED-3CD8-4EAD-5CED0343D7CA}"/>
              </a:ext>
            </a:extLst>
          </p:cNvPr>
          <p:cNvSpPr txBox="1"/>
          <p:nvPr/>
        </p:nvSpPr>
        <p:spPr>
          <a:xfrm>
            <a:off x="16518684" y="2825734"/>
            <a:ext cx="4144120" cy="4470776"/>
          </a:xfrm>
          <a:prstGeom prst="rect">
            <a:avLst/>
          </a:prstGeom>
          <a:noFill/>
        </p:spPr>
        <p:txBody>
          <a:bodyPr wrap="square" rtlCol="0">
            <a:spAutoFit/>
          </a:bodyPr>
          <a:lstStyle/>
          <a:p>
            <a:pPr algn="just">
              <a:lnSpc>
                <a:spcPct val="115000"/>
              </a:lnSpc>
              <a:spcAft>
                <a:spcPts val="600"/>
              </a:spcAft>
            </a:pPr>
            <a:r>
              <a:rPr lang="es-AR" sz="20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RESULTADOS:</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15000"/>
              </a:lnSpc>
              <a:spcAft>
                <a:spcPts val="600"/>
              </a:spcAft>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En los tres casos se obtuvieron productos similares, comparando aspecto, forma final, tamaño. Esto convalidó la metodología aplicada y confirmó que la fuerza leudante de las tres levaduras empleadas fue similar (comparable), restando solo determinar las preferencias por cada una.</a:t>
            </a:r>
          </a:p>
          <a:p>
            <a:pPr indent="72000">
              <a:lnSpc>
                <a:spcPct val="115000"/>
              </a:lnSpc>
              <a:spcAft>
                <a:spcPts val="600"/>
              </a:spcAft>
            </a:pPr>
            <a:r>
              <a:rPr lang="es-AR" sz="20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Fig. 8: 	Pan horneado</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37" name="CuadroTexto 1036">
            <a:extLst>
              <a:ext uri="{FF2B5EF4-FFF2-40B4-BE49-F238E27FC236}">
                <a16:creationId xmlns:a16="http://schemas.microsoft.com/office/drawing/2014/main" id="{609678C2-DA6B-8B62-7023-9AB6C46FE89A}"/>
              </a:ext>
            </a:extLst>
          </p:cNvPr>
          <p:cNvSpPr txBox="1"/>
          <p:nvPr/>
        </p:nvSpPr>
        <p:spPr>
          <a:xfrm>
            <a:off x="11036705" y="7548525"/>
            <a:ext cx="4620261" cy="6363024"/>
          </a:xfrm>
          <a:prstGeom prst="rect">
            <a:avLst/>
          </a:prstGeom>
          <a:noFill/>
        </p:spPr>
        <p:txBody>
          <a:bodyPr wrap="square" rtlCol="0">
            <a:spAutoFit/>
          </a:bodyPr>
          <a:lstStyle/>
          <a:p>
            <a:pPr algn="just">
              <a:lnSpc>
                <a:spcPct val="115000"/>
              </a:lnSpc>
              <a:spcAft>
                <a:spcPts val="600"/>
              </a:spcAft>
            </a:pPr>
            <a:r>
              <a:rPr lang="es-AR" sz="20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DISCUSIÓN:</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15000"/>
              </a:lnSpc>
              <a:spcAft>
                <a:spcPts val="600"/>
              </a:spcAft>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Para determinar la calidad del pan, se procedió a una degustación en la que participaron 21 observadores (vecinos). Para dar objetividad a la evaluación, los observadores desconocían la variable de cada caso (levadura). Luego de degustar las tres variedades, debían optar por una en función de los parámetros puestos aprueba, sabor, aspecto y textura.</a:t>
            </a:r>
          </a:p>
          <a:p>
            <a:pPr indent="449580" algn="just">
              <a:lnSpc>
                <a:spcPct val="115000"/>
              </a:lnSpc>
              <a:spcAft>
                <a:spcPts val="600"/>
              </a:spcAft>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Ocho observadores optaron por el pan realizado con levadura fresca, 7 por la levadura seca Mi Pan y 6 por la levadura seca </a:t>
            </a:r>
            <a:r>
              <a:rPr lang="es-AR" sz="2000" kern="100" dirty="0" err="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Levex</a:t>
            </a: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(Fig. 9)</a:t>
            </a:r>
          </a:p>
          <a:p>
            <a:pPr indent="449580" algn="just">
              <a:lnSpc>
                <a:spcPct val="115000"/>
              </a:lnSpc>
              <a:spcAft>
                <a:spcPts val="600"/>
              </a:spcAft>
            </a:pP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15000"/>
              </a:lnSpc>
              <a:spcAft>
                <a:spcPts val="600"/>
              </a:spcAft>
            </a:pPr>
            <a:endParaRPr lang="es-AR"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038" name="Gráfico 1037">
            <a:extLst>
              <a:ext uri="{FF2B5EF4-FFF2-40B4-BE49-F238E27FC236}">
                <a16:creationId xmlns:a16="http://schemas.microsoft.com/office/drawing/2014/main" id="{8007E0AE-3E10-522A-D83E-B55BBC765875}"/>
              </a:ext>
            </a:extLst>
          </p:cNvPr>
          <p:cNvGraphicFramePr/>
          <p:nvPr>
            <p:extLst>
              <p:ext uri="{D42A27DB-BD31-4B8C-83A1-F6EECF244321}">
                <p14:modId xmlns:p14="http://schemas.microsoft.com/office/powerpoint/2010/main" val="686168112"/>
              </p:ext>
            </p:extLst>
          </p:nvPr>
        </p:nvGraphicFramePr>
        <p:xfrm>
          <a:off x="15957969" y="8228034"/>
          <a:ext cx="5012787" cy="3251142"/>
        </p:xfrm>
        <a:graphic>
          <a:graphicData uri="http://schemas.openxmlformats.org/drawingml/2006/chart">
            <c:chart xmlns:c="http://schemas.openxmlformats.org/drawingml/2006/chart" xmlns:r="http://schemas.openxmlformats.org/officeDocument/2006/relationships" r:id="rId12"/>
          </a:graphicData>
        </a:graphic>
      </p:graphicFrame>
      <p:sp>
        <p:nvSpPr>
          <p:cNvPr id="1040" name="CuadroTexto 1039">
            <a:extLst>
              <a:ext uri="{FF2B5EF4-FFF2-40B4-BE49-F238E27FC236}">
                <a16:creationId xmlns:a16="http://schemas.microsoft.com/office/drawing/2014/main" id="{7355C74F-B1B5-6742-6BC5-217DA9AD3793}"/>
              </a:ext>
            </a:extLst>
          </p:cNvPr>
          <p:cNvSpPr txBox="1"/>
          <p:nvPr/>
        </p:nvSpPr>
        <p:spPr>
          <a:xfrm>
            <a:off x="16518684" y="11737311"/>
            <a:ext cx="3996870" cy="390363"/>
          </a:xfrm>
          <a:prstGeom prst="rect">
            <a:avLst/>
          </a:prstGeom>
          <a:noFill/>
        </p:spPr>
        <p:txBody>
          <a:bodyPr wrap="square" rtlCol="0">
            <a:spAutoFit/>
          </a:bodyPr>
          <a:lstStyle/>
          <a:p>
            <a:pPr algn="ctr">
              <a:lnSpc>
                <a:spcPct val="115000"/>
              </a:lnSpc>
              <a:spcAft>
                <a:spcPts val="1200"/>
              </a:spcAft>
            </a:pPr>
            <a:r>
              <a:rPr lang="es-AR" sz="18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Fig. 9: Resultado degustaciones</a:t>
            </a:r>
            <a:endParaRPr lang="es-AR"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41" name="CuadroTexto 1040">
            <a:extLst>
              <a:ext uri="{FF2B5EF4-FFF2-40B4-BE49-F238E27FC236}">
                <a16:creationId xmlns:a16="http://schemas.microsoft.com/office/drawing/2014/main" id="{7F55A5D0-12E4-585B-C3C2-95ED7120897E}"/>
              </a:ext>
            </a:extLst>
          </p:cNvPr>
          <p:cNvSpPr txBox="1"/>
          <p:nvPr/>
        </p:nvSpPr>
        <p:spPr>
          <a:xfrm>
            <a:off x="11061242" y="13657024"/>
            <a:ext cx="9232515" cy="11688136"/>
          </a:xfrm>
          <a:prstGeom prst="rect">
            <a:avLst/>
          </a:prstGeom>
          <a:noFill/>
        </p:spPr>
        <p:txBody>
          <a:bodyPr wrap="square" rtlCol="0">
            <a:spAutoFit/>
          </a:bodyPr>
          <a:lstStyle/>
          <a:p>
            <a:pPr algn="just">
              <a:lnSpc>
                <a:spcPct val="115000"/>
              </a:lnSpc>
              <a:spcAft>
                <a:spcPts val="600"/>
              </a:spcAft>
            </a:pPr>
            <a:r>
              <a:rPr lang="es-AR" sz="20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CONCLUSIONES:</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15000"/>
              </a:lnSpc>
              <a:spcAft>
                <a:spcPts val="600"/>
              </a:spcAft>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La levadura que se empleo en el pan que resultó preferido por los degustadores fue la levadura fresca, sin embargo, la dispersión fue muy baja. Analizado por la media aritmética M, los resultados fueron M, M+1 y M-1. Si calculamos la varianza la dispersión es baja.</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15000"/>
              </a:lnSpc>
              <a:spcAft>
                <a:spcPts val="600"/>
              </a:spcAft>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El resultado respecto a la calidad no es concluyente.  Podemos decir que si bien la levadura fresca fue la que obtuvo el resultado mas alto, la otras dos resultan comparables, casi al mismo nivel.</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15000"/>
              </a:lnSpc>
              <a:spcAft>
                <a:spcPts val="600"/>
              </a:spcAft>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Consideramos recomendable, en caso de desearse una mayor contundencia del resultado, repetir el ensayo con un numero significativamente mayor de observadores (degustaciones).</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15000"/>
              </a:lnSpc>
              <a:spcAft>
                <a:spcPts val="600"/>
              </a:spcAft>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Por otro lado, la levadura no es la única variable en la panificación, por lo que debe considerarse la posibilidad de realizar la panificación tomando como tal otros ingredientes, o incluso el proceso. </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15000"/>
              </a:lnSpc>
              <a:spcAft>
                <a:spcPts val="600"/>
              </a:spcAft>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En nuestro ámbito ya se discute si el horno de barro o el horno a gas dan mejores resultados. Planteamos como línea de trabajo comparar los 4 medios de cocción habitualmente usados por los vecinos que participan el Club de Panadería, a saber: horno de barro, horno chileno, horno a gas de cocina domiciliaria y horno eléctrico (doméstico) de convección.</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600"/>
              </a:spcAft>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p>
          <a:p>
            <a:pPr algn="just">
              <a:lnSpc>
                <a:spcPct val="115000"/>
              </a:lnSpc>
              <a:spcAft>
                <a:spcPts val="600"/>
              </a:spcAft>
            </a:pP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600"/>
              </a:spcAft>
            </a:pPr>
            <a:r>
              <a:rPr lang="es-AR" sz="20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BIBLIOGRAFIA:</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600"/>
              </a:spcAft>
              <a:buFont typeface="Symbol" panose="05050102010706020507" pitchFamily="18" charset="2"/>
              <a:buChar char=""/>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Apellido, N. (Año). Título de la obra. Editorial  </a:t>
            </a:r>
            <a:r>
              <a:rPr lang="es-AR" sz="20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600"/>
              </a:spcAft>
              <a:buFont typeface="Symbol" panose="05050102010706020507" pitchFamily="18" charset="2"/>
              <a:buChar char=""/>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Catecismo,  C.  (1310). El pan nuestro de cada día.  Editorial Vaticana.</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600"/>
              </a:spcAft>
              <a:buFont typeface="Symbol" panose="05050102010706020507" pitchFamily="18" charset="2"/>
              <a:buChar char=""/>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Dueñas Sánchez, R. (2010). Caracterización y mejora de levaduras panaderas.  Editorial de la Universidad de Sevilla, España.  **</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600"/>
              </a:spcAft>
              <a:buFont typeface="Symbol" panose="05050102010706020507" pitchFamily="18" charset="2"/>
              <a:buChar char=""/>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Otro,  M. (1492). Ganaras el pan con el sudor de tu frente. Editorial Dicho popular.</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600"/>
              </a:spcAft>
              <a:buFont typeface="Symbol" panose="05050102010706020507" pitchFamily="18" charset="2"/>
              <a:buChar char=""/>
            </a:pP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Refranero, P. (990).  Al pan </a:t>
            </a:r>
            <a:r>
              <a:rPr lang="es-AR" sz="2000" kern="100" dirty="0" err="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pan</a:t>
            </a: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y al vino </a:t>
            </a:r>
            <a:r>
              <a:rPr lang="es-AR" sz="2000" kern="100" dirty="0" err="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vino</a:t>
            </a: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o </a:t>
            </a:r>
            <a:r>
              <a:rPr lang="es-AR" sz="2000" kern="100" dirty="0" err="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an´para</a:t>
            </a:r>
            <a:r>
              <a:rPr lang="es-AR" sz="20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hoy, hambre para mañana. Editorial del barrio.</a:t>
            </a:r>
            <a:endParaRPr lang="es-AR" sz="20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CuadroTexto 3">
            <a:extLst>
              <a:ext uri="{FF2B5EF4-FFF2-40B4-BE49-F238E27FC236}">
                <a16:creationId xmlns:a16="http://schemas.microsoft.com/office/drawing/2014/main" id="{9134AA72-00E4-AB06-9D81-75F622DDE52C}"/>
              </a:ext>
            </a:extLst>
          </p:cNvPr>
          <p:cNvSpPr txBox="1"/>
          <p:nvPr/>
        </p:nvSpPr>
        <p:spPr>
          <a:xfrm>
            <a:off x="11187925" y="28881554"/>
            <a:ext cx="2077331" cy="2185214"/>
          </a:xfrm>
          <a:prstGeom prst="rect">
            <a:avLst/>
          </a:prstGeom>
          <a:noFill/>
        </p:spPr>
        <p:txBody>
          <a:bodyPr wrap="square" rtlCol="0">
            <a:spAutoFit/>
          </a:bodyPr>
          <a:lstStyle/>
          <a:p>
            <a:r>
              <a:rPr lang="es-AR" sz="4800" dirty="0"/>
              <a:t>C</a:t>
            </a:r>
            <a:r>
              <a:rPr lang="es-AR" dirty="0"/>
              <a:t>LUB</a:t>
            </a:r>
          </a:p>
          <a:p>
            <a:r>
              <a:rPr lang="es-AR" sz="4400" dirty="0"/>
              <a:t>  P</a:t>
            </a:r>
            <a:r>
              <a:rPr lang="es-AR" dirty="0"/>
              <a:t>ANADERIA</a:t>
            </a:r>
          </a:p>
          <a:p>
            <a:r>
              <a:rPr lang="es-AR" sz="4400" dirty="0"/>
              <a:t>    B</a:t>
            </a:r>
            <a:r>
              <a:rPr lang="es-AR" dirty="0"/>
              <a:t>ARRIAL</a:t>
            </a:r>
          </a:p>
        </p:txBody>
      </p:sp>
      <p:pic>
        <p:nvPicPr>
          <p:cNvPr id="8" name="Imagen 7">
            <a:extLst>
              <a:ext uri="{FF2B5EF4-FFF2-40B4-BE49-F238E27FC236}">
                <a16:creationId xmlns:a16="http://schemas.microsoft.com/office/drawing/2014/main" id="{70B1043F-A1F5-2DFF-6761-59E2F08311AF}"/>
              </a:ext>
            </a:extLst>
          </p:cNvPr>
          <p:cNvPicPr>
            <a:picLocks noChangeAspect="1"/>
          </p:cNvPicPr>
          <p:nvPr/>
        </p:nvPicPr>
        <p:blipFill rotWithShape="1">
          <a:blip r:embed="rId13"/>
          <a:srcRect l="37500" t="42253" r="37231" b="41328"/>
          <a:stretch/>
        </p:blipFill>
        <p:spPr>
          <a:xfrm>
            <a:off x="16518684" y="29573554"/>
            <a:ext cx="3080825" cy="1125415"/>
          </a:xfrm>
          <a:prstGeom prst="rect">
            <a:avLst/>
          </a:prstGeom>
        </p:spPr>
      </p:pic>
    </p:spTree>
    <p:extLst>
      <p:ext uri="{BB962C8B-B14F-4D97-AF65-F5344CB8AC3E}">
        <p14:creationId xmlns:p14="http://schemas.microsoft.com/office/powerpoint/2010/main" val="4176628381"/>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69</TotalTime>
  <Words>1054</Words>
  <Application>Microsoft Office PowerPoint</Application>
  <PresentationFormat>Personalizado</PresentationFormat>
  <Paragraphs>96</Paragraphs>
  <Slides>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vt:i4>
      </vt:variant>
    </vt:vector>
  </HeadingPairs>
  <TitlesOfParts>
    <vt:vector size="6" baseType="lpstr">
      <vt:lpstr>Arial</vt:lpstr>
      <vt:lpstr>Calibri</vt:lpstr>
      <vt:lpstr>Calibri Light</vt:lpstr>
      <vt:lpstr>Symbol</vt:lpstr>
      <vt:lpstr>Tema de Office</vt:lpstr>
      <vt:lpstr>COMPARACIÓN DE TRES LEVADURAS DE COMERCIALIZACIÓN MINORISTA PARA LA PANIFICACIÓN CASERA Panadero Juan Carlos1, Pastelero Sandra1, Amasa Rubén2  jcpanadero@gmail.com   1:Club de Panadería Barrial, La Rioja 2:GAIA, Grupo de Actividades Ambientales Interdisciplinarias,  UTN,  Facultad Regional La Rioja.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COMPARACIÓN DE TRES LEVADURAS DE COMERCIALIZACIÓN MINORISTA PARA LA PANIFICACIÓN CASERA Panadero Juan Carlos1, Pastelero Sandra1, Amasa Rubén2  jcpanadero@gmail.com   1:Club de Panadería Barrial, La Rioja 2:GAIA, Grupo de Actividades Ambientales Interdisciplinarias,  UTN,  Facultad Regional La Rioja. </dc:title>
  <dc:creator>CALBO Vicente</dc:creator>
  <cp:lastModifiedBy>CALBO Vicente</cp:lastModifiedBy>
  <cp:revision>2</cp:revision>
  <dcterms:created xsi:type="dcterms:W3CDTF">2023-04-15T21:20:56Z</dcterms:created>
  <dcterms:modified xsi:type="dcterms:W3CDTF">2023-04-22T16:00:30Z</dcterms:modified>
</cp:coreProperties>
</file>