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2" d="100"/>
          <a:sy n="72" d="100"/>
        </p:scale>
        <p:origin x="660"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charts/_rels/chart1.xml.rels><?xml version="1.0" encoding="UTF-8" standalone="yes"?>
<Relationships xmlns="http://schemas.openxmlformats.org/package/2006/relationships"><Relationship Id="rId3" Type="http://schemas.openxmlformats.org/officeDocument/2006/relationships/oleObject" Target="Libro1"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Resultado de la degustación </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AR"/>
        </a:p>
      </c:txPr>
    </c:title>
    <c:autoTitleDeleted val="0"/>
    <c:plotArea>
      <c:layout/>
      <c:barChart>
        <c:barDir val="col"/>
        <c:grouping val="clustered"/>
        <c:varyColors val="0"/>
        <c:ser>
          <c:idx val="0"/>
          <c:order val="0"/>
          <c:spPr>
            <a:solidFill>
              <a:schemeClr val="accent1"/>
            </a:solidFill>
            <a:ln>
              <a:noFill/>
            </a:ln>
            <a:effectLst/>
          </c:spPr>
          <c:invertIfNegative val="0"/>
          <c:cat>
            <c:strRef>
              <c:f>Hoja1!$B$5:$B$7</c:f>
              <c:strCache>
                <c:ptCount val="3"/>
                <c:pt idx="0">
                  <c:v>Levex</c:v>
                </c:pt>
                <c:pt idx="1">
                  <c:v>Mi Pan</c:v>
                </c:pt>
                <c:pt idx="2">
                  <c:v>L Fresca</c:v>
                </c:pt>
              </c:strCache>
            </c:strRef>
          </c:cat>
          <c:val>
            <c:numRef>
              <c:f>Hoja1!$C$5:$C$7</c:f>
              <c:numCache>
                <c:formatCode>General</c:formatCode>
                <c:ptCount val="3"/>
                <c:pt idx="0">
                  <c:v>6</c:v>
                </c:pt>
                <c:pt idx="1">
                  <c:v>7</c:v>
                </c:pt>
                <c:pt idx="2">
                  <c:v>8</c:v>
                </c:pt>
              </c:numCache>
            </c:numRef>
          </c:val>
          <c:extLst>
            <c:ext xmlns:c16="http://schemas.microsoft.com/office/drawing/2014/chart" uri="{C3380CC4-5D6E-409C-BE32-E72D297353CC}">
              <c16:uniqueId val="{00000000-CCFA-4D73-9C48-F12F12B599AD}"/>
            </c:ext>
          </c:extLst>
        </c:ser>
        <c:dLbls>
          <c:showLegendKey val="0"/>
          <c:showVal val="0"/>
          <c:showCatName val="0"/>
          <c:showSerName val="0"/>
          <c:showPercent val="0"/>
          <c:showBubbleSize val="0"/>
        </c:dLbls>
        <c:gapWidth val="219"/>
        <c:overlap val="-27"/>
        <c:axId val="504890280"/>
        <c:axId val="504898200"/>
      </c:barChart>
      <c:catAx>
        <c:axId val="5048902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AR"/>
          </a:p>
        </c:txPr>
        <c:crossAx val="504898200"/>
        <c:crosses val="autoZero"/>
        <c:auto val="1"/>
        <c:lblAlgn val="ctr"/>
        <c:lblOffset val="100"/>
        <c:noMultiLvlLbl val="0"/>
      </c:catAx>
      <c:valAx>
        <c:axId val="50489820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AR"/>
          </a:p>
        </c:txPr>
        <c:crossAx val="50489028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s-AR"/>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B94F02F1-9D06-4C22-8481-5697BBA7AA5E}" type="datetimeFigureOut">
              <a:rPr lang="es-AR" smtClean="0"/>
              <a:t>22/4/2023</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D07FF5FE-9DA0-4AE1-B4A1-6E71D0406203}" type="slidenum">
              <a:rPr lang="es-AR" smtClean="0"/>
              <a:t>‹Nº›</a:t>
            </a:fld>
            <a:endParaRPr lang="es-AR"/>
          </a:p>
        </p:txBody>
      </p:sp>
    </p:spTree>
    <p:extLst>
      <p:ext uri="{BB962C8B-B14F-4D97-AF65-F5344CB8AC3E}">
        <p14:creationId xmlns:p14="http://schemas.microsoft.com/office/powerpoint/2010/main" val="26232941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B94F02F1-9D06-4C22-8481-5697BBA7AA5E}" type="datetimeFigureOut">
              <a:rPr lang="es-AR" smtClean="0"/>
              <a:t>22/4/2023</a:t>
            </a:fld>
            <a:endParaRPr lang="es-AR"/>
          </a:p>
        </p:txBody>
      </p:sp>
      <p:sp>
        <p:nvSpPr>
          <p:cNvPr id="6" name="Footer Placeholder 5"/>
          <p:cNvSpPr>
            <a:spLocks noGrp="1"/>
          </p:cNvSpPr>
          <p:nvPr>
            <p:ph type="ftr" sz="quarter" idx="11"/>
          </p:nvPr>
        </p:nvSpPr>
        <p:spPr/>
        <p:txBody>
          <a:bodyPr/>
          <a:lstStyle/>
          <a:p>
            <a:endParaRPr lang="es-AR"/>
          </a:p>
        </p:txBody>
      </p:sp>
      <p:sp>
        <p:nvSpPr>
          <p:cNvPr id="7" name="Slide Number Placeholder 6"/>
          <p:cNvSpPr>
            <a:spLocks noGrp="1"/>
          </p:cNvSpPr>
          <p:nvPr>
            <p:ph type="sldNum" sz="quarter" idx="12"/>
          </p:nvPr>
        </p:nvSpPr>
        <p:spPr/>
        <p:txBody>
          <a:bodyPr/>
          <a:lstStyle/>
          <a:p>
            <a:fld id="{D07FF5FE-9DA0-4AE1-B4A1-6E71D0406203}" type="slidenum">
              <a:rPr lang="es-AR" smtClean="0"/>
              <a:t>‹Nº›</a:t>
            </a:fld>
            <a:endParaRPr lang="es-AR"/>
          </a:p>
        </p:txBody>
      </p:sp>
    </p:spTree>
    <p:extLst>
      <p:ext uri="{BB962C8B-B14F-4D97-AF65-F5344CB8AC3E}">
        <p14:creationId xmlns:p14="http://schemas.microsoft.com/office/powerpoint/2010/main" val="13974875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s-ES"/>
              <a:t>Haga clic para modificar el estilo de título del patrón</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B94F02F1-9D06-4C22-8481-5697BBA7AA5E}" type="datetimeFigureOut">
              <a:rPr lang="es-AR" smtClean="0"/>
              <a:t>22/4/2023</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D07FF5FE-9DA0-4AE1-B4A1-6E71D0406203}" type="slidenum">
              <a:rPr lang="es-AR" smtClean="0"/>
              <a:t>‹Nº›</a:t>
            </a:fld>
            <a:endParaRPr lang="es-AR"/>
          </a:p>
        </p:txBody>
      </p:sp>
    </p:spTree>
    <p:extLst>
      <p:ext uri="{BB962C8B-B14F-4D97-AF65-F5344CB8AC3E}">
        <p14:creationId xmlns:p14="http://schemas.microsoft.com/office/powerpoint/2010/main" val="32304295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s-ES"/>
              <a:t>Haga clic para modificar el estilo de título del patrón</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s-ES"/>
              <a:t>Haga clic para modificar los estilos de texto del patrón</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B94F02F1-9D06-4C22-8481-5697BBA7AA5E}" type="datetimeFigureOut">
              <a:rPr lang="es-AR" smtClean="0"/>
              <a:t>22/4/2023</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D07FF5FE-9DA0-4AE1-B4A1-6E71D0406203}" type="slidenum">
              <a:rPr lang="es-AR" smtClean="0"/>
              <a:t>‹Nº›</a:t>
            </a:fld>
            <a:endParaRPr lang="es-AR"/>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35660461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B94F02F1-9D06-4C22-8481-5697BBA7AA5E}" type="datetimeFigureOut">
              <a:rPr lang="es-AR" smtClean="0"/>
              <a:t>22/4/2023</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D07FF5FE-9DA0-4AE1-B4A1-6E71D0406203}" type="slidenum">
              <a:rPr lang="es-AR" smtClean="0"/>
              <a:t>‹Nº›</a:t>
            </a:fld>
            <a:endParaRPr lang="es-AR"/>
          </a:p>
        </p:txBody>
      </p:sp>
    </p:spTree>
    <p:extLst>
      <p:ext uri="{BB962C8B-B14F-4D97-AF65-F5344CB8AC3E}">
        <p14:creationId xmlns:p14="http://schemas.microsoft.com/office/powerpoint/2010/main" val="32519721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94F02F1-9D06-4C22-8481-5697BBA7AA5E}" type="datetimeFigureOut">
              <a:rPr lang="es-AR" smtClean="0"/>
              <a:t>22/4/2023</a:t>
            </a:fld>
            <a:endParaRPr lang="es-AR"/>
          </a:p>
        </p:txBody>
      </p:sp>
      <p:sp>
        <p:nvSpPr>
          <p:cNvPr id="4"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D07FF5FE-9DA0-4AE1-B4A1-6E71D0406203}" type="slidenum">
              <a:rPr lang="es-AR" smtClean="0"/>
              <a:t>‹Nº›</a:t>
            </a:fld>
            <a:endParaRPr lang="es-AR"/>
          </a:p>
        </p:txBody>
      </p:sp>
    </p:spTree>
    <p:extLst>
      <p:ext uri="{BB962C8B-B14F-4D97-AF65-F5344CB8AC3E}">
        <p14:creationId xmlns:p14="http://schemas.microsoft.com/office/powerpoint/2010/main" val="27812373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94F02F1-9D06-4C22-8481-5697BBA7AA5E}" type="datetimeFigureOut">
              <a:rPr lang="es-AR" smtClean="0"/>
              <a:t>22/4/2023</a:t>
            </a:fld>
            <a:endParaRPr lang="es-AR"/>
          </a:p>
        </p:txBody>
      </p:sp>
      <p:sp>
        <p:nvSpPr>
          <p:cNvPr id="4"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D07FF5FE-9DA0-4AE1-B4A1-6E71D0406203}" type="slidenum">
              <a:rPr lang="es-AR" smtClean="0"/>
              <a:t>‹Nº›</a:t>
            </a:fld>
            <a:endParaRPr lang="es-AR"/>
          </a:p>
        </p:txBody>
      </p:sp>
    </p:spTree>
    <p:extLst>
      <p:ext uri="{BB962C8B-B14F-4D97-AF65-F5344CB8AC3E}">
        <p14:creationId xmlns:p14="http://schemas.microsoft.com/office/powerpoint/2010/main" val="40763134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nchorCtr="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94F02F1-9D06-4C22-8481-5697BBA7AA5E}" type="datetimeFigureOut">
              <a:rPr lang="es-AR" smtClean="0"/>
              <a:t>22/4/2023</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D07FF5FE-9DA0-4AE1-B4A1-6E71D0406203}" type="slidenum">
              <a:rPr lang="es-AR" smtClean="0"/>
              <a:t>‹Nº›</a:t>
            </a:fld>
            <a:endParaRPr lang="es-AR"/>
          </a:p>
        </p:txBody>
      </p:sp>
    </p:spTree>
    <p:extLst>
      <p:ext uri="{BB962C8B-B14F-4D97-AF65-F5344CB8AC3E}">
        <p14:creationId xmlns:p14="http://schemas.microsoft.com/office/powerpoint/2010/main" val="366949839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94F02F1-9D06-4C22-8481-5697BBA7AA5E}" type="datetimeFigureOut">
              <a:rPr lang="es-AR" smtClean="0"/>
              <a:t>22/4/2023</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D07FF5FE-9DA0-4AE1-B4A1-6E71D0406203}" type="slidenum">
              <a:rPr lang="es-AR" smtClean="0"/>
              <a:t>‹Nº›</a:t>
            </a:fld>
            <a:endParaRPr lang="es-AR"/>
          </a:p>
        </p:txBody>
      </p:sp>
    </p:spTree>
    <p:extLst>
      <p:ext uri="{BB962C8B-B14F-4D97-AF65-F5344CB8AC3E}">
        <p14:creationId xmlns:p14="http://schemas.microsoft.com/office/powerpoint/2010/main" val="9297729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3"/>
          <p:cNvSpPr>
            <a:spLocks noGrp="1"/>
          </p:cNvSpPr>
          <p:nvPr>
            <p:ph type="dt" sz="half" idx="10"/>
          </p:nvPr>
        </p:nvSpPr>
        <p:spPr/>
        <p:txBody>
          <a:bodyPr/>
          <a:lstStyle/>
          <a:p>
            <a:fld id="{B94F02F1-9D06-4C22-8481-5697BBA7AA5E}" type="datetimeFigureOut">
              <a:rPr lang="es-AR" smtClean="0"/>
              <a:t>22/4/2023</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D07FF5FE-9DA0-4AE1-B4A1-6E71D0406203}" type="slidenum">
              <a:rPr lang="es-AR" smtClean="0"/>
              <a:t>‹Nº›</a:t>
            </a:fld>
            <a:endParaRPr lang="es-AR"/>
          </a:p>
        </p:txBody>
      </p:sp>
    </p:spTree>
    <p:extLst>
      <p:ext uri="{BB962C8B-B14F-4D97-AF65-F5344CB8AC3E}">
        <p14:creationId xmlns:p14="http://schemas.microsoft.com/office/powerpoint/2010/main" val="7118533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B94F02F1-9D06-4C22-8481-5697BBA7AA5E}" type="datetimeFigureOut">
              <a:rPr lang="es-AR" smtClean="0"/>
              <a:t>22/4/2023</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D07FF5FE-9DA0-4AE1-B4A1-6E71D0406203}" type="slidenum">
              <a:rPr lang="es-AR" smtClean="0"/>
              <a:t>‹Nº›</a:t>
            </a:fld>
            <a:endParaRPr lang="es-AR"/>
          </a:p>
        </p:txBody>
      </p:sp>
    </p:spTree>
    <p:extLst>
      <p:ext uri="{BB962C8B-B14F-4D97-AF65-F5344CB8AC3E}">
        <p14:creationId xmlns:p14="http://schemas.microsoft.com/office/powerpoint/2010/main" val="34732727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B94F02F1-9D06-4C22-8481-5697BBA7AA5E}" type="datetimeFigureOut">
              <a:rPr lang="es-AR" smtClean="0"/>
              <a:t>22/4/2023</a:t>
            </a:fld>
            <a:endParaRPr lang="es-AR"/>
          </a:p>
        </p:txBody>
      </p:sp>
      <p:sp>
        <p:nvSpPr>
          <p:cNvPr id="6" name="Footer Placeholder 5"/>
          <p:cNvSpPr>
            <a:spLocks noGrp="1"/>
          </p:cNvSpPr>
          <p:nvPr>
            <p:ph type="ftr" sz="quarter" idx="11"/>
          </p:nvPr>
        </p:nvSpPr>
        <p:spPr/>
        <p:txBody>
          <a:bodyPr/>
          <a:lstStyle/>
          <a:p>
            <a:endParaRPr lang="es-AR"/>
          </a:p>
        </p:txBody>
      </p:sp>
      <p:sp>
        <p:nvSpPr>
          <p:cNvPr id="7" name="Slide Number Placeholder 6"/>
          <p:cNvSpPr>
            <a:spLocks noGrp="1"/>
          </p:cNvSpPr>
          <p:nvPr>
            <p:ph type="sldNum" sz="quarter" idx="12"/>
          </p:nvPr>
        </p:nvSpPr>
        <p:spPr/>
        <p:txBody>
          <a:bodyPr/>
          <a:lstStyle/>
          <a:p>
            <a:fld id="{D07FF5FE-9DA0-4AE1-B4A1-6E71D0406203}" type="slidenum">
              <a:rPr lang="es-AR" smtClean="0"/>
              <a:t>‹Nº›</a:t>
            </a:fld>
            <a:endParaRPr lang="es-AR"/>
          </a:p>
        </p:txBody>
      </p:sp>
    </p:spTree>
    <p:extLst>
      <p:ext uri="{BB962C8B-B14F-4D97-AF65-F5344CB8AC3E}">
        <p14:creationId xmlns:p14="http://schemas.microsoft.com/office/powerpoint/2010/main" val="41912129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B94F02F1-9D06-4C22-8481-5697BBA7AA5E}" type="datetimeFigureOut">
              <a:rPr lang="es-AR" smtClean="0"/>
              <a:t>22/4/2023</a:t>
            </a:fld>
            <a:endParaRPr lang="es-AR"/>
          </a:p>
        </p:txBody>
      </p:sp>
      <p:sp>
        <p:nvSpPr>
          <p:cNvPr id="8" name="Footer Placeholder 7"/>
          <p:cNvSpPr>
            <a:spLocks noGrp="1"/>
          </p:cNvSpPr>
          <p:nvPr>
            <p:ph type="ftr" sz="quarter" idx="11"/>
          </p:nvPr>
        </p:nvSpPr>
        <p:spPr/>
        <p:txBody>
          <a:bodyPr/>
          <a:lstStyle/>
          <a:p>
            <a:endParaRPr lang="es-AR"/>
          </a:p>
        </p:txBody>
      </p:sp>
      <p:sp>
        <p:nvSpPr>
          <p:cNvPr id="9" name="Slide Number Placeholder 8"/>
          <p:cNvSpPr>
            <a:spLocks noGrp="1"/>
          </p:cNvSpPr>
          <p:nvPr>
            <p:ph type="sldNum" sz="quarter" idx="12"/>
          </p:nvPr>
        </p:nvSpPr>
        <p:spPr/>
        <p:txBody>
          <a:bodyPr/>
          <a:lstStyle/>
          <a:p>
            <a:fld id="{D07FF5FE-9DA0-4AE1-B4A1-6E71D0406203}" type="slidenum">
              <a:rPr lang="es-AR" smtClean="0"/>
              <a:t>‹Nº›</a:t>
            </a:fld>
            <a:endParaRPr lang="es-AR"/>
          </a:p>
        </p:txBody>
      </p:sp>
    </p:spTree>
    <p:extLst>
      <p:ext uri="{BB962C8B-B14F-4D97-AF65-F5344CB8AC3E}">
        <p14:creationId xmlns:p14="http://schemas.microsoft.com/office/powerpoint/2010/main" val="15116432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7" name="Date Placeholder 2"/>
          <p:cNvSpPr>
            <a:spLocks noGrp="1"/>
          </p:cNvSpPr>
          <p:nvPr>
            <p:ph type="dt" sz="half" idx="10"/>
          </p:nvPr>
        </p:nvSpPr>
        <p:spPr/>
        <p:txBody>
          <a:bodyPr/>
          <a:lstStyle/>
          <a:p>
            <a:fld id="{B94F02F1-9D06-4C22-8481-5697BBA7AA5E}" type="datetimeFigureOut">
              <a:rPr lang="es-AR" smtClean="0"/>
              <a:t>22/4/2023</a:t>
            </a:fld>
            <a:endParaRPr lang="es-AR"/>
          </a:p>
        </p:txBody>
      </p:sp>
      <p:sp>
        <p:nvSpPr>
          <p:cNvPr id="5" name="Footer Placeholder 3"/>
          <p:cNvSpPr>
            <a:spLocks noGrp="1"/>
          </p:cNvSpPr>
          <p:nvPr>
            <p:ph type="ftr" sz="quarter" idx="11"/>
          </p:nvPr>
        </p:nvSpPr>
        <p:spPr/>
        <p:txBody>
          <a:bodyPr/>
          <a:lstStyle/>
          <a:p>
            <a:endParaRPr lang="es-AR"/>
          </a:p>
        </p:txBody>
      </p:sp>
      <p:sp>
        <p:nvSpPr>
          <p:cNvPr id="6" name="Slide Number Placeholder 4"/>
          <p:cNvSpPr>
            <a:spLocks noGrp="1"/>
          </p:cNvSpPr>
          <p:nvPr>
            <p:ph type="sldNum" sz="quarter" idx="12"/>
          </p:nvPr>
        </p:nvSpPr>
        <p:spPr/>
        <p:txBody>
          <a:bodyPr/>
          <a:lstStyle/>
          <a:p>
            <a:fld id="{D07FF5FE-9DA0-4AE1-B4A1-6E71D0406203}" type="slidenum">
              <a:rPr lang="es-AR" smtClean="0"/>
              <a:t>‹Nº›</a:t>
            </a:fld>
            <a:endParaRPr lang="es-AR"/>
          </a:p>
        </p:txBody>
      </p:sp>
    </p:spTree>
    <p:extLst>
      <p:ext uri="{BB962C8B-B14F-4D97-AF65-F5344CB8AC3E}">
        <p14:creationId xmlns:p14="http://schemas.microsoft.com/office/powerpoint/2010/main" val="31158030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B94F02F1-9D06-4C22-8481-5697BBA7AA5E}" type="datetimeFigureOut">
              <a:rPr lang="es-AR" smtClean="0"/>
              <a:t>22/4/2023</a:t>
            </a:fld>
            <a:endParaRPr lang="es-AR"/>
          </a:p>
        </p:txBody>
      </p:sp>
      <p:sp>
        <p:nvSpPr>
          <p:cNvPr id="5" name="Footer Placeholder 2"/>
          <p:cNvSpPr>
            <a:spLocks noGrp="1"/>
          </p:cNvSpPr>
          <p:nvPr>
            <p:ph type="ftr" sz="quarter" idx="11"/>
          </p:nvPr>
        </p:nvSpPr>
        <p:spPr/>
        <p:txBody>
          <a:bodyPr/>
          <a:lstStyle/>
          <a:p>
            <a:endParaRPr lang="es-AR"/>
          </a:p>
        </p:txBody>
      </p:sp>
      <p:sp>
        <p:nvSpPr>
          <p:cNvPr id="6" name="Slide Number Placeholder 3"/>
          <p:cNvSpPr>
            <a:spLocks noGrp="1"/>
          </p:cNvSpPr>
          <p:nvPr>
            <p:ph type="sldNum" sz="quarter" idx="12"/>
          </p:nvPr>
        </p:nvSpPr>
        <p:spPr/>
        <p:txBody>
          <a:bodyPr/>
          <a:lstStyle/>
          <a:p>
            <a:fld id="{D07FF5FE-9DA0-4AE1-B4A1-6E71D0406203}" type="slidenum">
              <a:rPr lang="es-AR" smtClean="0"/>
              <a:t>‹Nº›</a:t>
            </a:fld>
            <a:endParaRPr lang="es-AR"/>
          </a:p>
        </p:txBody>
      </p:sp>
    </p:spTree>
    <p:extLst>
      <p:ext uri="{BB962C8B-B14F-4D97-AF65-F5344CB8AC3E}">
        <p14:creationId xmlns:p14="http://schemas.microsoft.com/office/powerpoint/2010/main" val="34564664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s-ES"/>
              <a:t>Haga clic para modificar el estilo de título del patrón</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7" name="Date Placeholder 4"/>
          <p:cNvSpPr>
            <a:spLocks noGrp="1"/>
          </p:cNvSpPr>
          <p:nvPr>
            <p:ph type="dt" sz="half" idx="10"/>
          </p:nvPr>
        </p:nvSpPr>
        <p:spPr/>
        <p:txBody>
          <a:bodyPr/>
          <a:lstStyle/>
          <a:p>
            <a:fld id="{B94F02F1-9D06-4C22-8481-5697BBA7AA5E}" type="datetimeFigureOut">
              <a:rPr lang="es-AR" smtClean="0"/>
              <a:t>22/4/2023</a:t>
            </a:fld>
            <a:endParaRPr lang="es-AR"/>
          </a:p>
        </p:txBody>
      </p:sp>
      <p:sp>
        <p:nvSpPr>
          <p:cNvPr id="5" name="Footer Placeholder 5"/>
          <p:cNvSpPr>
            <a:spLocks noGrp="1"/>
          </p:cNvSpPr>
          <p:nvPr>
            <p:ph type="ftr" sz="quarter" idx="11"/>
          </p:nvPr>
        </p:nvSpPr>
        <p:spPr/>
        <p:txBody>
          <a:bodyPr/>
          <a:lstStyle/>
          <a:p>
            <a:endParaRPr lang="es-AR"/>
          </a:p>
        </p:txBody>
      </p:sp>
      <p:sp>
        <p:nvSpPr>
          <p:cNvPr id="6" name="Slide Number Placeholder 6"/>
          <p:cNvSpPr>
            <a:spLocks noGrp="1"/>
          </p:cNvSpPr>
          <p:nvPr>
            <p:ph type="sldNum" sz="quarter" idx="12"/>
          </p:nvPr>
        </p:nvSpPr>
        <p:spPr/>
        <p:txBody>
          <a:bodyPr/>
          <a:lstStyle/>
          <a:p>
            <a:fld id="{D07FF5FE-9DA0-4AE1-B4A1-6E71D0406203}" type="slidenum">
              <a:rPr lang="es-AR" smtClean="0"/>
              <a:t>‹Nº›</a:t>
            </a:fld>
            <a:endParaRPr lang="es-AR"/>
          </a:p>
        </p:txBody>
      </p:sp>
    </p:spTree>
    <p:extLst>
      <p:ext uri="{BB962C8B-B14F-4D97-AF65-F5344CB8AC3E}">
        <p14:creationId xmlns:p14="http://schemas.microsoft.com/office/powerpoint/2010/main" val="2445272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B94F02F1-9D06-4C22-8481-5697BBA7AA5E}" type="datetimeFigureOut">
              <a:rPr lang="es-AR" smtClean="0"/>
              <a:t>22/4/2023</a:t>
            </a:fld>
            <a:endParaRPr lang="es-AR"/>
          </a:p>
        </p:txBody>
      </p:sp>
      <p:sp>
        <p:nvSpPr>
          <p:cNvPr id="6" name="Footer Placeholder 5"/>
          <p:cNvSpPr>
            <a:spLocks noGrp="1"/>
          </p:cNvSpPr>
          <p:nvPr>
            <p:ph type="ftr" sz="quarter" idx="11"/>
          </p:nvPr>
        </p:nvSpPr>
        <p:spPr/>
        <p:txBody>
          <a:bodyPr/>
          <a:lstStyle/>
          <a:p>
            <a:endParaRPr lang="es-AR"/>
          </a:p>
        </p:txBody>
      </p:sp>
      <p:sp>
        <p:nvSpPr>
          <p:cNvPr id="7" name="Slide Number Placeholder 6"/>
          <p:cNvSpPr>
            <a:spLocks noGrp="1"/>
          </p:cNvSpPr>
          <p:nvPr>
            <p:ph type="sldNum" sz="quarter" idx="12"/>
          </p:nvPr>
        </p:nvSpPr>
        <p:spPr/>
        <p:txBody>
          <a:bodyPr/>
          <a:lstStyle/>
          <a:p>
            <a:fld id="{D07FF5FE-9DA0-4AE1-B4A1-6E71D0406203}" type="slidenum">
              <a:rPr lang="es-AR" smtClean="0"/>
              <a:t>‹Nº›</a:t>
            </a:fld>
            <a:endParaRPr lang="es-AR"/>
          </a:p>
        </p:txBody>
      </p:sp>
    </p:spTree>
    <p:extLst>
      <p:ext uri="{BB962C8B-B14F-4D97-AF65-F5344CB8AC3E}">
        <p14:creationId xmlns:p14="http://schemas.microsoft.com/office/powerpoint/2010/main" val="41350098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B94F02F1-9D06-4C22-8481-5697BBA7AA5E}" type="datetimeFigureOut">
              <a:rPr lang="es-AR" smtClean="0"/>
              <a:t>22/4/2023</a:t>
            </a:fld>
            <a:endParaRPr lang="es-AR"/>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s-AR"/>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07FF5FE-9DA0-4AE1-B4A1-6E71D0406203}" type="slidenum">
              <a:rPr lang="es-AR" smtClean="0"/>
              <a:t>‹Nº›</a:t>
            </a:fld>
            <a:endParaRPr lang="es-AR"/>
          </a:p>
        </p:txBody>
      </p:sp>
    </p:spTree>
    <p:extLst>
      <p:ext uri="{BB962C8B-B14F-4D97-AF65-F5344CB8AC3E}">
        <p14:creationId xmlns:p14="http://schemas.microsoft.com/office/powerpoint/2010/main" val="1792572276"/>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mailto:jcpanadero@gmail.com"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jpe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6.jpeg"/><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C1DC5ED-9BE9-0A41-1C41-CE3DCD151E7F}"/>
              </a:ext>
            </a:extLst>
          </p:cNvPr>
          <p:cNvSpPr>
            <a:spLocks noGrp="1"/>
          </p:cNvSpPr>
          <p:nvPr>
            <p:ph type="ctrTitle"/>
          </p:nvPr>
        </p:nvSpPr>
        <p:spPr/>
        <p:txBody>
          <a:bodyPr>
            <a:normAutofit/>
          </a:bodyPr>
          <a:lstStyle/>
          <a:p>
            <a:r>
              <a:rPr lang="es-AR" sz="2800" b="1"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COMPARACIÓN DE TRES LEVADURAS DE COMERCIALIZACIÓN MINORISTA PARA LA PANIFICACIÓN CASERA</a:t>
            </a:r>
            <a:br>
              <a:rPr lang="es-AR" sz="2800" kern="100" dirty="0">
                <a:effectLst/>
                <a:latin typeface="Calibri" panose="020F0502020204030204" pitchFamily="34" charset="0"/>
                <a:ea typeface="Calibri" panose="020F0502020204030204" pitchFamily="34" charset="0"/>
                <a:cs typeface="Times New Roman" panose="02020603050405020304" pitchFamily="18" charset="0"/>
              </a:rPr>
            </a:br>
            <a:endParaRPr lang="es-AR" sz="2800" dirty="0"/>
          </a:p>
        </p:txBody>
      </p:sp>
      <p:sp>
        <p:nvSpPr>
          <p:cNvPr id="3" name="Subtítulo 2">
            <a:extLst>
              <a:ext uri="{FF2B5EF4-FFF2-40B4-BE49-F238E27FC236}">
                <a16:creationId xmlns:a16="http://schemas.microsoft.com/office/drawing/2014/main" id="{4743B9A6-EB4C-1A17-ABCB-7B20F65E6056}"/>
              </a:ext>
            </a:extLst>
          </p:cNvPr>
          <p:cNvSpPr>
            <a:spLocks noGrp="1"/>
          </p:cNvSpPr>
          <p:nvPr>
            <p:ph type="subTitle" idx="1"/>
          </p:nvPr>
        </p:nvSpPr>
        <p:spPr/>
        <p:txBody>
          <a:bodyPr>
            <a:normAutofit fontScale="25000" lnSpcReduction="20000"/>
          </a:bodyPr>
          <a:lstStyle/>
          <a:p>
            <a:pPr algn="ctr">
              <a:lnSpc>
                <a:spcPct val="107000"/>
              </a:lnSpc>
              <a:spcAft>
                <a:spcPts val="800"/>
              </a:spcAft>
            </a:pPr>
            <a:r>
              <a:rPr lang="es-AR" sz="6400" b="1"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Panadero Juan Carlos</a:t>
            </a:r>
            <a:r>
              <a:rPr lang="es-AR" sz="6400" b="1" kern="100" baseline="300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1</a:t>
            </a:r>
            <a:r>
              <a:rPr lang="es-AR" sz="6400"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Pastelero Sandra</a:t>
            </a:r>
            <a:r>
              <a:rPr lang="es-AR" sz="6400" kern="100" baseline="300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1</a:t>
            </a:r>
            <a:r>
              <a:rPr lang="es-AR" sz="6400"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Amasa Rubén</a:t>
            </a:r>
            <a:r>
              <a:rPr lang="es-AR" sz="6400" kern="100" baseline="300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2</a:t>
            </a:r>
            <a:endParaRPr lang="es-AR" sz="6400" kern="1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es-AR" sz="6400" u="sng"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hlinkClick r:id="rId2"/>
              </a:rPr>
              <a:t>jcpanadero@gmail.com</a:t>
            </a:r>
            <a:endParaRPr lang="es-AR" sz="64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20000"/>
              </a:lnSpc>
            </a:pPr>
            <a:r>
              <a:rPr lang="es-AR" sz="4800"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1:Club de Panadería Barrial, La Rioja</a:t>
            </a:r>
            <a:endParaRPr lang="es-AR" sz="4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s-AR" sz="4800"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2:GAIA, Grupo de Actividades Ambientales Interdisciplinarias,  UTN,  Facultad Regional La Rioja.</a:t>
            </a:r>
            <a:endParaRPr lang="es-AR" sz="48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s-AR" dirty="0"/>
          </a:p>
        </p:txBody>
      </p:sp>
      <p:sp>
        <p:nvSpPr>
          <p:cNvPr id="4" name="CuadroTexto 3">
            <a:extLst>
              <a:ext uri="{FF2B5EF4-FFF2-40B4-BE49-F238E27FC236}">
                <a16:creationId xmlns:a16="http://schemas.microsoft.com/office/drawing/2014/main" id="{46D6860C-0302-B554-9BD3-B2BCEA85500A}"/>
              </a:ext>
            </a:extLst>
          </p:cNvPr>
          <p:cNvSpPr txBox="1"/>
          <p:nvPr/>
        </p:nvSpPr>
        <p:spPr>
          <a:xfrm>
            <a:off x="838199" y="492369"/>
            <a:ext cx="6209715" cy="830997"/>
          </a:xfrm>
          <a:prstGeom prst="rect">
            <a:avLst/>
          </a:prstGeom>
          <a:noFill/>
        </p:spPr>
        <p:txBody>
          <a:bodyPr wrap="square" rtlCol="0">
            <a:spAutoFit/>
          </a:bodyPr>
          <a:lstStyle/>
          <a:p>
            <a:pPr algn="ctr">
              <a:tabLst>
                <a:tab pos="2700020" algn="ctr"/>
                <a:tab pos="5400040" algn="r"/>
              </a:tabLst>
            </a:pPr>
            <a:r>
              <a:rPr lang="es-AR" sz="1800" b="1" kern="100" dirty="0">
                <a:effectLst/>
                <a:latin typeface="Calibri" panose="020F0502020204030204" pitchFamily="34" charset="0"/>
                <a:ea typeface="Calibri" panose="020F0502020204030204" pitchFamily="34" charset="0"/>
                <a:cs typeface="Times New Roman" panose="02020603050405020304" pitchFamily="18" charset="0"/>
              </a:rPr>
              <a:t> </a:t>
            </a:r>
            <a:r>
              <a:rPr lang="es-AR" sz="1400" b="1" kern="100" dirty="0">
                <a:effectLst/>
                <a:latin typeface="Calibri" panose="020F0502020204030204" pitchFamily="34" charset="0"/>
                <a:ea typeface="Calibri" panose="020F0502020204030204" pitchFamily="34" charset="0"/>
                <a:cs typeface="Times New Roman" panose="02020603050405020304" pitchFamily="18" charset="0"/>
              </a:rPr>
              <a:t>TERCER CONGRESO ARGENTINO DE PANADEROS ARTESANALES</a:t>
            </a:r>
            <a:endParaRPr lang="es-AR" sz="1400" kern="100" dirty="0">
              <a:effectLst/>
              <a:latin typeface="Calibri" panose="020F0502020204030204" pitchFamily="34" charset="0"/>
              <a:ea typeface="Calibri" panose="020F0502020204030204" pitchFamily="34" charset="0"/>
              <a:cs typeface="Times New Roman" panose="02020603050405020304" pitchFamily="18" charset="0"/>
            </a:endParaRPr>
          </a:p>
          <a:p>
            <a:pPr algn="ctr">
              <a:tabLst>
                <a:tab pos="2700020" algn="ctr"/>
                <a:tab pos="5400040" algn="r"/>
              </a:tabLst>
            </a:pPr>
            <a:r>
              <a:rPr lang="es-AR" sz="1200" kern="100" dirty="0">
                <a:effectLst/>
                <a:latin typeface="Calibri" panose="020F0502020204030204" pitchFamily="34" charset="0"/>
                <a:ea typeface="Calibri" panose="020F0502020204030204" pitchFamily="34" charset="0"/>
                <a:cs typeface="Times New Roman" panose="02020603050405020304" pitchFamily="18" charset="0"/>
              </a:rPr>
              <a:t>   PAN DE AZUCAR – CORDOBA 12, 13 Y 14 DE SEPTIEMBRE DE 2023</a:t>
            </a:r>
          </a:p>
          <a:p>
            <a:endParaRPr lang="es-AR" dirty="0"/>
          </a:p>
        </p:txBody>
      </p:sp>
      <p:pic>
        <p:nvPicPr>
          <p:cNvPr id="5" name="Imagen 4" descr="Conjunto Vectorial De Iconos De Panadería Colección De ...">
            <a:extLst>
              <a:ext uri="{FF2B5EF4-FFF2-40B4-BE49-F238E27FC236}">
                <a16:creationId xmlns:a16="http://schemas.microsoft.com/office/drawing/2014/main" id="{75F07487-B073-F44D-C247-C3D9D05C98D0}"/>
              </a:ext>
            </a:extLst>
          </p:cNvPr>
          <p:cNvPicPr>
            <a:picLocks noChangeAspect="1"/>
          </p:cNvPicPr>
          <p:nvPr/>
        </p:nvPicPr>
        <p:blipFill rotWithShape="1">
          <a:blip r:embed="rId3">
            <a:extLst>
              <a:ext uri="{28A0092B-C50C-407E-A947-70E740481C1C}">
                <a14:useLocalDpi xmlns:a14="http://schemas.microsoft.com/office/drawing/2010/main" val="0"/>
              </a:ext>
            </a:extLst>
          </a:blip>
          <a:srcRect l="-352" t="53269" r="74776" b="24506"/>
          <a:stretch/>
        </p:blipFill>
        <p:spPr bwMode="auto">
          <a:xfrm>
            <a:off x="936722" y="592906"/>
            <a:ext cx="540386" cy="409575"/>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712663641"/>
      </p:ext>
    </p:extLst>
  </p:cSld>
  <p:clrMapOvr>
    <a:masterClrMapping/>
  </p:clrMapOvr>
  <p:transition spd="slow">
    <p:randomBar dir="ver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034CCDF-597E-10A5-0756-14AA35DB2C98}"/>
              </a:ext>
            </a:extLst>
          </p:cNvPr>
          <p:cNvSpPr>
            <a:spLocks noGrp="1"/>
          </p:cNvSpPr>
          <p:nvPr>
            <p:ph type="title"/>
          </p:nvPr>
        </p:nvSpPr>
        <p:spPr>
          <a:xfrm>
            <a:off x="838200" y="1237957"/>
            <a:ext cx="10515600" cy="452731"/>
          </a:xfrm>
        </p:spPr>
        <p:txBody>
          <a:bodyPr>
            <a:normAutofit/>
          </a:bodyPr>
          <a:lstStyle/>
          <a:p>
            <a:r>
              <a:rPr lang="es-AR" sz="1800" b="1" dirty="0">
                <a:solidFill>
                  <a:srgbClr val="000000"/>
                </a:solidFill>
                <a:effectLst/>
                <a:latin typeface="Arial" panose="020B0604020202020204" pitchFamily="34" charset="0"/>
                <a:ea typeface="Calibri" panose="020F0502020204030204" pitchFamily="34" charset="0"/>
              </a:rPr>
              <a:t>DESCRIPCIÓN DEL PROBLEMA</a:t>
            </a:r>
            <a:endParaRPr lang="es-AR" dirty="0"/>
          </a:p>
        </p:txBody>
      </p:sp>
      <p:sp>
        <p:nvSpPr>
          <p:cNvPr id="3" name="Marcador de contenido 2">
            <a:extLst>
              <a:ext uri="{FF2B5EF4-FFF2-40B4-BE49-F238E27FC236}">
                <a16:creationId xmlns:a16="http://schemas.microsoft.com/office/drawing/2014/main" id="{DF32B44B-AD1B-B443-76EA-CBCDEAB251A4}"/>
              </a:ext>
            </a:extLst>
          </p:cNvPr>
          <p:cNvSpPr>
            <a:spLocks noGrp="1"/>
          </p:cNvSpPr>
          <p:nvPr>
            <p:ph idx="1"/>
          </p:nvPr>
        </p:nvSpPr>
        <p:spPr/>
        <p:txBody>
          <a:bodyPr>
            <a:normAutofit lnSpcReduction="10000"/>
          </a:bodyPr>
          <a:lstStyle/>
          <a:p>
            <a:pPr indent="0" algn="just">
              <a:lnSpc>
                <a:spcPct val="115000"/>
              </a:lnSpc>
              <a:spcAft>
                <a:spcPts val="600"/>
              </a:spcAft>
              <a:buNone/>
            </a:pPr>
            <a:r>
              <a:rPr lang="es-AR" sz="1800"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Las variables de la panificación casera se agrupan:</a:t>
            </a:r>
          </a:p>
          <a:p>
            <a:pPr marL="514350" indent="-285750" algn="just">
              <a:lnSpc>
                <a:spcPct val="115000"/>
              </a:lnSpc>
              <a:spcAft>
                <a:spcPts val="600"/>
              </a:spcAft>
            </a:pPr>
            <a:r>
              <a:rPr lang="es-AR" sz="1800"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materiales o ingredientes (harina, agua, sal, materia grasa y levadura),</a:t>
            </a:r>
          </a:p>
          <a:p>
            <a:pPr marL="514350" indent="-285750" algn="just">
              <a:lnSpc>
                <a:spcPct val="115000"/>
              </a:lnSpc>
              <a:spcAft>
                <a:spcPts val="600"/>
              </a:spcAft>
            </a:pPr>
            <a:r>
              <a:rPr lang="es-AR" sz="1800"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operacionales (tipo y tiempo de amasado, tiempo de leudado, armado y segundo leudado)</a:t>
            </a:r>
          </a:p>
          <a:p>
            <a:pPr marL="514350" indent="-285750" algn="just">
              <a:lnSpc>
                <a:spcPct val="115000"/>
              </a:lnSpc>
              <a:spcAft>
                <a:spcPts val="600"/>
              </a:spcAft>
            </a:pPr>
            <a:r>
              <a:rPr lang="es-AR" sz="1800"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cocción (tipo de horno, temperatura y tiempo de horneado).</a:t>
            </a:r>
          </a:p>
          <a:p>
            <a:pPr indent="0" algn="just">
              <a:lnSpc>
                <a:spcPct val="115000"/>
              </a:lnSpc>
              <a:spcAft>
                <a:spcPts val="600"/>
              </a:spcAft>
              <a:buNone/>
            </a:pPr>
            <a:r>
              <a:rPr lang="es-AR" sz="1800"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La discusión entre los vecinos consistía en determinar cual de las levaduras daban mejor calidad al pan, definiendo para esto su sabor, aspecto y textura.</a:t>
            </a:r>
            <a:endParaRPr lang="es-A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15000"/>
              </a:lnSpc>
              <a:spcAft>
                <a:spcPts val="600"/>
              </a:spcAft>
              <a:buNone/>
            </a:pPr>
            <a:r>
              <a:rPr lang="es-AR" sz="1800"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Se propuso entonces realizar tres panificaciones con las levaduras en disputa (variable) manteniendo las mismas condiciones para el resto del problema (constantes).</a:t>
            </a:r>
            <a:endParaRPr lang="es-A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s-AR" dirty="0"/>
          </a:p>
        </p:txBody>
      </p:sp>
      <p:sp>
        <p:nvSpPr>
          <p:cNvPr id="4" name="CuadroTexto 3">
            <a:extLst>
              <a:ext uri="{FF2B5EF4-FFF2-40B4-BE49-F238E27FC236}">
                <a16:creationId xmlns:a16="http://schemas.microsoft.com/office/drawing/2014/main" id="{A3EE0441-BF98-B825-BCC5-7ABD8723B9E2}"/>
              </a:ext>
            </a:extLst>
          </p:cNvPr>
          <p:cNvSpPr txBox="1"/>
          <p:nvPr/>
        </p:nvSpPr>
        <p:spPr>
          <a:xfrm>
            <a:off x="838199" y="492369"/>
            <a:ext cx="6209715" cy="830997"/>
          </a:xfrm>
          <a:prstGeom prst="rect">
            <a:avLst/>
          </a:prstGeom>
          <a:noFill/>
        </p:spPr>
        <p:txBody>
          <a:bodyPr wrap="square" rtlCol="0">
            <a:spAutoFit/>
          </a:bodyPr>
          <a:lstStyle/>
          <a:p>
            <a:pPr algn="ctr">
              <a:tabLst>
                <a:tab pos="2700020" algn="ctr"/>
                <a:tab pos="5400040" algn="r"/>
              </a:tabLst>
            </a:pPr>
            <a:r>
              <a:rPr lang="es-AR" sz="1800" b="1" kern="100" dirty="0">
                <a:effectLst/>
                <a:latin typeface="Calibri" panose="020F0502020204030204" pitchFamily="34" charset="0"/>
                <a:ea typeface="Calibri" panose="020F0502020204030204" pitchFamily="34" charset="0"/>
                <a:cs typeface="Times New Roman" panose="02020603050405020304" pitchFamily="18" charset="0"/>
              </a:rPr>
              <a:t> </a:t>
            </a:r>
            <a:r>
              <a:rPr lang="es-AR" sz="1400" b="1" kern="100" dirty="0">
                <a:effectLst/>
                <a:latin typeface="Calibri" panose="020F0502020204030204" pitchFamily="34" charset="0"/>
                <a:ea typeface="Calibri" panose="020F0502020204030204" pitchFamily="34" charset="0"/>
                <a:cs typeface="Times New Roman" panose="02020603050405020304" pitchFamily="18" charset="0"/>
              </a:rPr>
              <a:t>TERCER CONGRESO ARGENTINO DE PANADEROS ARTESANALES</a:t>
            </a:r>
            <a:endParaRPr lang="es-AR" sz="1400" kern="100" dirty="0">
              <a:effectLst/>
              <a:latin typeface="Calibri" panose="020F0502020204030204" pitchFamily="34" charset="0"/>
              <a:ea typeface="Calibri" panose="020F0502020204030204" pitchFamily="34" charset="0"/>
              <a:cs typeface="Times New Roman" panose="02020603050405020304" pitchFamily="18" charset="0"/>
            </a:endParaRPr>
          </a:p>
          <a:p>
            <a:pPr algn="ctr">
              <a:tabLst>
                <a:tab pos="2700020" algn="ctr"/>
                <a:tab pos="5400040" algn="r"/>
              </a:tabLst>
            </a:pPr>
            <a:r>
              <a:rPr lang="es-AR" sz="1200" kern="100" dirty="0">
                <a:effectLst/>
                <a:latin typeface="Calibri" panose="020F0502020204030204" pitchFamily="34" charset="0"/>
                <a:ea typeface="Calibri" panose="020F0502020204030204" pitchFamily="34" charset="0"/>
                <a:cs typeface="Times New Roman" panose="02020603050405020304" pitchFamily="18" charset="0"/>
              </a:rPr>
              <a:t>   PAN DE AZUCAR – CORDOBA 12, 13 Y 14 DE SEPTIEMBRE DE 2023</a:t>
            </a:r>
          </a:p>
          <a:p>
            <a:endParaRPr lang="es-AR" dirty="0"/>
          </a:p>
        </p:txBody>
      </p:sp>
      <p:pic>
        <p:nvPicPr>
          <p:cNvPr id="5" name="Imagen 4" descr="Conjunto Vectorial De Iconos De Panadería Colección De ...">
            <a:extLst>
              <a:ext uri="{FF2B5EF4-FFF2-40B4-BE49-F238E27FC236}">
                <a16:creationId xmlns:a16="http://schemas.microsoft.com/office/drawing/2014/main" id="{5B1CBEAD-2ABF-F075-4D57-00A68D181B29}"/>
              </a:ext>
            </a:extLst>
          </p:cNvPr>
          <p:cNvPicPr>
            <a:picLocks noChangeAspect="1"/>
          </p:cNvPicPr>
          <p:nvPr/>
        </p:nvPicPr>
        <p:blipFill rotWithShape="1">
          <a:blip r:embed="rId2">
            <a:extLst>
              <a:ext uri="{28A0092B-C50C-407E-A947-70E740481C1C}">
                <a14:useLocalDpi xmlns:a14="http://schemas.microsoft.com/office/drawing/2010/main" val="0"/>
              </a:ext>
            </a:extLst>
          </a:blip>
          <a:srcRect l="-352" t="53269" r="74776" b="24506"/>
          <a:stretch/>
        </p:blipFill>
        <p:spPr bwMode="auto">
          <a:xfrm>
            <a:off x="936722" y="592906"/>
            <a:ext cx="540386" cy="409575"/>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000860640"/>
      </p:ext>
    </p:extLst>
  </p:cSld>
  <p:clrMapOvr>
    <a:masterClrMapping/>
  </p:clrMapOvr>
  <p:transition spd="slow">
    <p:randomBar dir="ver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034CCDF-597E-10A5-0756-14AA35DB2C98}"/>
              </a:ext>
            </a:extLst>
          </p:cNvPr>
          <p:cNvSpPr>
            <a:spLocks noGrp="1"/>
          </p:cNvSpPr>
          <p:nvPr>
            <p:ph type="title"/>
          </p:nvPr>
        </p:nvSpPr>
        <p:spPr>
          <a:xfrm>
            <a:off x="838200" y="1237957"/>
            <a:ext cx="10515600" cy="452731"/>
          </a:xfrm>
        </p:spPr>
        <p:txBody>
          <a:bodyPr>
            <a:normAutofit/>
          </a:bodyPr>
          <a:lstStyle/>
          <a:p>
            <a:r>
              <a:rPr lang="es-AR" sz="1800" b="1" dirty="0">
                <a:solidFill>
                  <a:srgbClr val="000000"/>
                </a:solidFill>
                <a:effectLst/>
                <a:latin typeface="Arial" panose="020B0604020202020204" pitchFamily="34" charset="0"/>
                <a:ea typeface="Calibri" panose="020F0502020204030204" pitchFamily="34" charset="0"/>
              </a:rPr>
              <a:t>MATERIALES Y MÉTODOS</a:t>
            </a:r>
            <a:endParaRPr lang="es-AR" dirty="0"/>
          </a:p>
        </p:txBody>
      </p:sp>
      <p:sp>
        <p:nvSpPr>
          <p:cNvPr id="3" name="Marcador de contenido 2">
            <a:extLst>
              <a:ext uri="{FF2B5EF4-FFF2-40B4-BE49-F238E27FC236}">
                <a16:creationId xmlns:a16="http://schemas.microsoft.com/office/drawing/2014/main" id="{DF32B44B-AD1B-B443-76EA-CBCDEAB251A4}"/>
              </a:ext>
            </a:extLst>
          </p:cNvPr>
          <p:cNvSpPr>
            <a:spLocks noGrp="1"/>
          </p:cNvSpPr>
          <p:nvPr>
            <p:ph idx="1"/>
          </p:nvPr>
        </p:nvSpPr>
        <p:spPr>
          <a:xfrm>
            <a:off x="838199" y="2058561"/>
            <a:ext cx="5140569" cy="4351338"/>
          </a:xfrm>
        </p:spPr>
        <p:txBody>
          <a:bodyPr/>
          <a:lstStyle/>
          <a:p>
            <a:pPr marL="0" indent="0">
              <a:buNone/>
            </a:pPr>
            <a:r>
              <a:rPr lang="es-AR" dirty="0"/>
              <a:t>Determinación de constantes:</a:t>
            </a:r>
          </a:p>
          <a:p>
            <a:pPr algn="just"/>
            <a:r>
              <a:rPr lang="es-AR" sz="1800" dirty="0">
                <a:solidFill>
                  <a:srgbClr val="000000"/>
                </a:solidFill>
                <a:effectLst/>
                <a:latin typeface="Arial" panose="020B0604020202020204" pitchFamily="34" charset="0"/>
                <a:ea typeface="Calibri" panose="020F0502020204030204" pitchFamily="34" charset="0"/>
              </a:rPr>
              <a:t>Horno eléctrico de convección  de 400W a una temperatura de cocción de 230°C</a:t>
            </a:r>
          </a:p>
          <a:p>
            <a:pPr algn="just"/>
            <a:r>
              <a:rPr lang="es-AR" sz="1800" dirty="0">
                <a:solidFill>
                  <a:srgbClr val="000000"/>
                </a:solidFill>
                <a:effectLst/>
                <a:latin typeface="Arial" panose="020B0604020202020204" pitchFamily="34" charset="0"/>
                <a:ea typeface="Calibri" panose="020F0502020204030204" pitchFamily="34" charset="0"/>
              </a:rPr>
              <a:t>Mismos ingredientes, salvo la levadura: 1Kg de harina 0000 marca </a:t>
            </a:r>
            <a:r>
              <a:rPr lang="es-AR" sz="1800" dirty="0" err="1">
                <a:solidFill>
                  <a:srgbClr val="000000"/>
                </a:solidFill>
                <a:effectLst/>
                <a:latin typeface="Arial" panose="020B0604020202020204" pitchFamily="34" charset="0"/>
                <a:ea typeface="Calibri" panose="020F0502020204030204" pitchFamily="34" charset="0"/>
              </a:rPr>
              <a:t>xxxx</a:t>
            </a:r>
            <a:r>
              <a:rPr lang="es-AR" sz="1800" dirty="0">
                <a:solidFill>
                  <a:srgbClr val="000000"/>
                </a:solidFill>
                <a:effectLst/>
                <a:latin typeface="Arial" panose="020B0604020202020204" pitchFamily="34" charset="0"/>
                <a:ea typeface="Calibri" panose="020F0502020204030204" pitchFamily="34" charset="0"/>
              </a:rPr>
              <a:t>, 550 cm</a:t>
            </a:r>
            <a:r>
              <a:rPr lang="es-AR" sz="1800" baseline="30000" dirty="0">
                <a:solidFill>
                  <a:srgbClr val="000000"/>
                </a:solidFill>
                <a:effectLst/>
                <a:latin typeface="Arial" panose="020B0604020202020204" pitchFamily="34" charset="0"/>
                <a:ea typeface="Calibri" panose="020F0502020204030204" pitchFamily="34" charset="0"/>
              </a:rPr>
              <a:t>3</a:t>
            </a:r>
            <a:r>
              <a:rPr lang="es-AR" sz="1800" dirty="0">
                <a:solidFill>
                  <a:srgbClr val="000000"/>
                </a:solidFill>
                <a:effectLst/>
                <a:latin typeface="Arial" panose="020B0604020202020204" pitchFamily="34" charset="0"/>
                <a:ea typeface="Calibri" panose="020F0502020204030204" pitchFamily="34" charset="0"/>
              </a:rPr>
              <a:t> de agua destilada, 30 cm</a:t>
            </a:r>
            <a:r>
              <a:rPr lang="es-AR" sz="1800" baseline="30000" dirty="0">
                <a:solidFill>
                  <a:srgbClr val="000000"/>
                </a:solidFill>
                <a:effectLst/>
                <a:latin typeface="Arial" panose="020B0604020202020204" pitchFamily="34" charset="0"/>
                <a:ea typeface="Calibri" panose="020F0502020204030204" pitchFamily="34" charset="0"/>
              </a:rPr>
              <a:t>3</a:t>
            </a:r>
            <a:r>
              <a:rPr lang="es-AR" sz="1800" dirty="0">
                <a:solidFill>
                  <a:srgbClr val="000000"/>
                </a:solidFill>
                <a:effectLst/>
                <a:latin typeface="Arial" panose="020B0604020202020204" pitchFamily="34" charset="0"/>
                <a:ea typeface="Calibri" panose="020F0502020204030204" pitchFamily="34" charset="0"/>
              </a:rPr>
              <a:t> de aceite de girasol, 20 gr de sal.</a:t>
            </a:r>
          </a:p>
          <a:p>
            <a:pPr algn="just"/>
            <a:endParaRPr lang="es-AR" sz="1800" dirty="0">
              <a:solidFill>
                <a:srgbClr val="000000"/>
              </a:solidFill>
              <a:latin typeface="Arial" panose="020B0604020202020204" pitchFamily="34" charset="0"/>
            </a:endParaRPr>
          </a:p>
          <a:p>
            <a:pPr marL="0" indent="0" algn="just">
              <a:buNone/>
            </a:pPr>
            <a:r>
              <a:rPr lang="es-AR" dirty="0"/>
              <a:t>Variable</a:t>
            </a:r>
          </a:p>
          <a:p>
            <a:pPr marL="0" indent="0" algn="just">
              <a:buNone/>
            </a:pPr>
            <a:r>
              <a:rPr lang="es-AR" sz="1800" dirty="0">
                <a:solidFill>
                  <a:srgbClr val="000000"/>
                </a:solidFill>
                <a:latin typeface="Arial" panose="020B0604020202020204" pitchFamily="34" charset="0"/>
              </a:rPr>
              <a:t>Tipo de levadura</a:t>
            </a:r>
          </a:p>
        </p:txBody>
      </p:sp>
      <p:sp>
        <p:nvSpPr>
          <p:cNvPr id="4" name="CuadroTexto 3">
            <a:extLst>
              <a:ext uri="{FF2B5EF4-FFF2-40B4-BE49-F238E27FC236}">
                <a16:creationId xmlns:a16="http://schemas.microsoft.com/office/drawing/2014/main" id="{A3EE0441-BF98-B825-BCC5-7ABD8723B9E2}"/>
              </a:ext>
            </a:extLst>
          </p:cNvPr>
          <p:cNvSpPr txBox="1"/>
          <p:nvPr/>
        </p:nvSpPr>
        <p:spPr>
          <a:xfrm>
            <a:off x="838199" y="492369"/>
            <a:ext cx="6209715" cy="830997"/>
          </a:xfrm>
          <a:prstGeom prst="rect">
            <a:avLst/>
          </a:prstGeom>
          <a:noFill/>
        </p:spPr>
        <p:txBody>
          <a:bodyPr wrap="square" rtlCol="0">
            <a:spAutoFit/>
          </a:bodyPr>
          <a:lstStyle/>
          <a:p>
            <a:pPr algn="ctr">
              <a:tabLst>
                <a:tab pos="2700020" algn="ctr"/>
                <a:tab pos="5400040" algn="r"/>
              </a:tabLst>
            </a:pPr>
            <a:r>
              <a:rPr lang="es-AR" sz="1800" b="1" kern="100" dirty="0">
                <a:effectLst/>
                <a:latin typeface="Calibri" panose="020F0502020204030204" pitchFamily="34" charset="0"/>
                <a:ea typeface="Calibri" panose="020F0502020204030204" pitchFamily="34" charset="0"/>
                <a:cs typeface="Times New Roman" panose="02020603050405020304" pitchFamily="18" charset="0"/>
              </a:rPr>
              <a:t> </a:t>
            </a:r>
            <a:r>
              <a:rPr lang="es-AR" sz="1400" b="1" kern="100" dirty="0">
                <a:effectLst/>
                <a:latin typeface="Calibri" panose="020F0502020204030204" pitchFamily="34" charset="0"/>
                <a:ea typeface="Calibri" panose="020F0502020204030204" pitchFamily="34" charset="0"/>
                <a:cs typeface="Times New Roman" panose="02020603050405020304" pitchFamily="18" charset="0"/>
              </a:rPr>
              <a:t>TERCER CONGRESO ARGENTINO DE PANADEROS ARTESANALES</a:t>
            </a:r>
            <a:endParaRPr lang="es-AR" sz="1400" kern="100" dirty="0">
              <a:effectLst/>
              <a:latin typeface="Calibri" panose="020F0502020204030204" pitchFamily="34" charset="0"/>
              <a:ea typeface="Calibri" panose="020F0502020204030204" pitchFamily="34" charset="0"/>
              <a:cs typeface="Times New Roman" panose="02020603050405020304" pitchFamily="18" charset="0"/>
            </a:endParaRPr>
          </a:p>
          <a:p>
            <a:pPr algn="ctr">
              <a:tabLst>
                <a:tab pos="2700020" algn="ctr"/>
                <a:tab pos="5400040" algn="r"/>
              </a:tabLst>
            </a:pPr>
            <a:r>
              <a:rPr lang="es-AR" sz="1200" kern="100" dirty="0">
                <a:effectLst/>
                <a:latin typeface="Calibri" panose="020F0502020204030204" pitchFamily="34" charset="0"/>
                <a:ea typeface="Calibri" panose="020F0502020204030204" pitchFamily="34" charset="0"/>
                <a:cs typeface="Times New Roman" panose="02020603050405020304" pitchFamily="18" charset="0"/>
              </a:rPr>
              <a:t>   PAN DE AZUCAR – CORDOBA 12, 13 Y 14 DE SEPTIEMBRE DE 2023</a:t>
            </a:r>
          </a:p>
          <a:p>
            <a:endParaRPr lang="es-AR" dirty="0"/>
          </a:p>
        </p:txBody>
      </p:sp>
      <p:pic>
        <p:nvPicPr>
          <p:cNvPr id="5" name="Imagen 4" descr="Conjunto Vectorial De Iconos De Panadería Colección De ...">
            <a:extLst>
              <a:ext uri="{FF2B5EF4-FFF2-40B4-BE49-F238E27FC236}">
                <a16:creationId xmlns:a16="http://schemas.microsoft.com/office/drawing/2014/main" id="{5B1CBEAD-2ABF-F075-4D57-00A68D181B29}"/>
              </a:ext>
            </a:extLst>
          </p:cNvPr>
          <p:cNvPicPr>
            <a:picLocks noChangeAspect="1"/>
          </p:cNvPicPr>
          <p:nvPr/>
        </p:nvPicPr>
        <p:blipFill rotWithShape="1">
          <a:blip r:embed="rId2">
            <a:extLst>
              <a:ext uri="{28A0092B-C50C-407E-A947-70E740481C1C}">
                <a14:useLocalDpi xmlns:a14="http://schemas.microsoft.com/office/drawing/2010/main" val="0"/>
              </a:ext>
            </a:extLst>
          </a:blip>
          <a:srcRect l="-352" t="53269" r="74776" b="24506"/>
          <a:stretch/>
        </p:blipFill>
        <p:spPr bwMode="auto">
          <a:xfrm>
            <a:off x="936722" y="592906"/>
            <a:ext cx="540386" cy="409575"/>
          </a:xfrm>
          <a:prstGeom prst="rect">
            <a:avLst/>
          </a:prstGeom>
          <a:noFill/>
          <a:ln>
            <a:noFill/>
          </a:ln>
          <a:extLst>
            <a:ext uri="{53640926-AAD7-44D8-BBD7-CCE9431645EC}">
              <a14:shadowObscured xmlns:a14="http://schemas.microsoft.com/office/drawing/2010/main"/>
            </a:ext>
          </a:extLst>
        </p:spPr>
      </p:pic>
      <p:pic>
        <p:nvPicPr>
          <p:cNvPr id="7" name="Imagen 6" descr="Una taza de cafe&#10;&#10;Descripción generada automáticamente con confianza media">
            <a:extLst>
              <a:ext uri="{FF2B5EF4-FFF2-40B4-BE49-F238E27FC236}">
                <a16:creationId xmlns:a16="http://schemas.microsoft.com/office/drawing/2014/main" id="{15F0C4A2-6D2E-C976-FFCC-21A79696681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350" t="11027" r="-827" b="14931"/>
          <a:stretch/>
        </p:blipFill>
        <p:spPr bwMode="auto">
          <a:xfrm>
            <a:off x="8496894" y="3444020"/>
            <a:ext cx="2489724" cy="2490265"/>
          </a:xfrm>
          <a:prstGeom prst="rect">
            <a:avLst/>
          </a:prstGeom>
          <a:ln>
            <a:noFill/>
          </a:ln>
          <a:extLst>
            <a:ext uri="{53640926-AAD7-44D8-BBD7-CCE9431645EC}">
              <a14:shadowObscured xmlns:a14="http://schemas.microsoft.com/office/drawing/2010/main"/>
            </a:ext>
          </a:extLst>
        </p:spPr>
      </p:pic>
      <p:pic>
        <p:nvPicPr>
          <p:cNvPr id="8" name="Imagen 7" descr="Horno de microondas&#10;&#10;Descripción generada automáticamente con confianza media">
            <a:extLst>
              <a:ext uri="{FF2B5EF4-FFF2-40B4-BE49-F238E27FC236}">
                <a16:creationId xmlns:a16="http://schemas.microsoft.com/office/drawing/2014/main" id="{2E6A8886-185D-5846-0074-9A1B3DF61427}"/>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37" t="8513" r="-1" b="8260"/>
          <a:stretch/>
        </p:blipFill>
        <p:spPr bwMode="auto">
          <a:xfrm>
            <a:off x="6963508" y="1979594"/>
            <a:ext cx="2827002" cy="1768836"/>
          </a:xfrm>
          <a:prstGeom prst="rect">
            <a:avLst/>
          </a:prstGeom>
          <a:ln>
            <a:noFill/>
          </a:ln>
          <a:extLst>
            <a:ext uri="{53640926-AAD7-44D8-BBD7-CCE9431645EC}">
              <a14:shadowObscured xmlns:a14="http://schemas.microsoft.com/office/drawing/2010/main"/>
            </a:ext>
          </a:extLst>
        </p:spPr>
      </p:pic>
      <p:pic>
        <p:nvPicPr>
          <p:cNvPr id="10" name="Imagen 9">
            <a:extLst>
              <a:ext uri="{FF2B5EF4-FFF2-40B4-BE49-F238E27FC236}">
                <a16:creationId xmlns:a16="http://schemas.microsoft.com/office/drawing/2014/main" id="{FC451CA2-222C-4FE9-0567-4868EBEA78FB}"/>
              </a:ext>
            </a:extLst>
          </p:cNvPr>
          <p:cNvPicPr>
            <a:picLocks noChangeAspect="1"/>
          </p:cNvPicPr>
          <p:nvPr/>
        </p:nvPicPr>
        <p:blipFill rotWithShape="1">
          <a:blip r:embed="rId5"/>
          <a:srcRect l="30039" t="50000" r="29154" b="24090"/>
          <a:stretch/>
        </p:blipFill>
        <p:spPr>
          <a:xfrm>
            <a:off x="4614206" y="4916138"/>
            <a:ext cx="3882688" cy="1386020"/>
          </a:xfrm>
          <a:prstGeom prst="rect">
            <a:avLst/>
          </a:prstGeom>
        </p:spPr>
      </p:pic>
    </p:spTree>
    <p:extLst>
      <p:ext uri="{BB962C8B-B14F-4D97-AF65-F5344CB8AC3E}">
        <p14:creationId xmlns:p14="http://schemas.microsoft.com/office/powerpoint/2010/main" val="2320896913"/>
      </p:ext>
    </p:extLst>
  </p:cSld>
  <p:clrMapOvr>
    <a:masterClrMapping/>
  </p:clrMapOvr>
  <p:transition spd="slow">
    <p:randomBar dir="ver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a:extLst>
              <a:ext uri="{FF2B5EF4-FFF2-40B4-BE49-F238E27FC236}">
                <a16:creationId xmlns:a16="http://schemas.microsoft.com/office/drawing/2014/main" id="{64368D42-7BE9-273F-2CF2-939C57CB9907}"/>
              </a:ext>
            </a:extLst>
          </p:cNvPr>
          <p:cNvSpPr>
            <a:spLocks noGrp="1"/>
          </p:cNvSpPr>
          <p:nvPr>
            <p:ph type="title"/>
          </p:nvPr>
        </p:nvSpPr>
        <p:spPr>
          <a:xfrm>
            <a:off x="838200" y="1238250"/>
            <a:ext cx="10515600" cy="452438"/>
          </a:xfrm>
        </p:spPr>
        <p:txBody>
          <a:bodyPr>
            <a:normAutofit/>
          </a:bodyPr>
          <a:lstStyle/>
          <a:p>
            <a:r>
              <a:rPr lang="es-AR" sz="1800" b="1" dirty="0">
                <a:solidFill>
                  <a:srgbClr val="000000"/>
                </a:solidFill>
                <a:effectLst/>
                <a:latin typeface="Arial" panose="020B0604020202020204" pitchFamily="34" charset="0"/>
                <a:ea typeface="Calibri" panose="020F0502020204030204" pitchFamily="34" charset="0"/>
              </a:rPr>
              <a:t>MATERIALES Y MÉTODOS</a:t>
            </a:r>
            <a:endParaRPr lang="es-AR" dirty="0"/>
          </a:p>
        </p:txBody>
      </p:sp>
      <p:sp>
        <p:nvSpPr>
          <p:cNvPr id="3" name="Marcador de contenido 2">
            <a:extLst>
              <a:ext uri="{FF2B5EF4-FFF2-40B4-BE49-F238E27FC236}">
                <a16:creationId xmlns:a16="http://schemas.microsoft.com/office/drawing/2014/main" id="{DF32B44B-AD1B-B443-76EA-CBCDEAB251A4}"/>
              </a:ext>
            </a:extLst>
          </p:cNvPr>
          <p:cNvSpPr>
            <a:spLocks noGrp="1"/>
          </p:cNvSpPr>
          <p:nvPr>
            <p:ph idx="1"/>
          </p:nvPr>
        </p:nvSpPr>
        <p:spPr/>
        <p:txBody>
          <a:bodyPr/>
          <a:lstStyle/>
          <a:p>
            <a:pPr marL="0" indent="0">
              <a:buNone/>
            </a:pPr>
            <a:r>
              <a:rPr lang="es-AR" dirty="0"/>
              <a:t>Amasado y primer leudado</a:t>
            </a:r>
          </a:p>
          <a:p>
            <a:pPr marL="0" indent="0">
              <a:buNone/>
            </a:pPr>
            <a:endParaRPr lang="es-AR" dirty="0"/>
          </a:p>
          <a:p>
            <a:pPr marL="0" indent="0">
              <a:buNone/>
            </a:pPr>
            <a:endParaRPr lang="es-AR" dirty="0"/>
          </a:p>
          <a:p>
            <a:pPr marL="0" indent="0">
              <a:buNone/>
            </a:pPr>
            <a:r>
              <a:rPr lang="es-AR" dirty="0"/>
              <a:t>Armado y segundo leudado</a:t>
            </a:r>
          </a:p>
          <a:p>
            <a:pPr marL="0" indent="0">
              <a:buNone/>
            </a:pPr>
            <a:endParaRPr lang="es-AR" dirty="0"/>
          </a:p>
          <a:p>
            <a:pPr marL="0" indent="0">
              <a:buNone/>
            </a:pPr>
            <a:endParaRPr lang="es-AR" dirty="0"/>
          </a:p>
          <a:p>
            <a:pPr marL="0" indent="0">
              <a:buNone/>
            </a:pPr>
            <a:r>
              <a:rPr lang="es-AR" dirty="0"/>
              <a:t>Horneado</a:t>
            </a:r>
          </a:p>
          <a:p>
            <a:pPr marL="0" indent="0">
              <a:buNone/>
            </a:pPr>
            <a:endParaRPr lang="es-AR" dirty="0"/>
          </a:p>
        </p:txBody>
      </p:sp>
      <p:sp>
        <p:nvSpPr>
          <p:cNvPr id="4" name="CuadroTexto 3">
            <a:extLst>
              <a:ext uri="{FF2B5EF4-FFF2-40B4-BE49-F238E27FC236}">
                <a16:creationId xmlns:a16="http://schemas.microsoft.com/office/drawing/2014/main" id="{A3EE0441-BF98-B825-BCC5-7ABD8723B9E2}"/>
              </a:ext>
            </a:extLst>
          </p:cNvPr>
          <p:cNvSpPr txBox="1"/>
          <p:nvPr/>
        </p:nvSpPr>
        <p:spPr>
          <a:xfrm>
            <a:off x="838199" y="492369"/>
            <a:ext cx="6209715" cy="830997"/>
          </a:xfrm>
          <a:prstGeom prst="rect">
            <a:avLst/>
          </a:prstGeom>
          <a:noFill/>
        </p:spPr>
        <p:txBody>
          <a:bodyPr wrap="square" rtlCol="0">
            <a:spAutoFit/>
          </a:bodyPr>
          <a:lstStyle/>
          <a:p>
            <a:pPr algn="ctr">
              <a:tabLst>
                <a:tab pos="2700020" algn="ctr"/>
                <a:tab pos="5400040" algn="r"/>
              </a:tabLst>
            </a:pPr>
            <a:r>
              <a:rPr lang="es-AR" sz="1800" b="1" kern="100" dirty="0">
                <a:effectLst/>
                <a:latin typeface="Calibri" panose="020F0502020204030204" pitchFamily="34" charset="0"/>
                <a:ea typeface="Calibri" panose="020F0502020204030204" pitchFamily="34" charset="0"/>
                <a:cs typeface="Times New Roman" panose="02020603050405020304" pitchFamily="18" charset="0"/>
              </a:rPr>
              <a:t> </a:t>
            </a:r>
            <a:r>
              <a:rPr lang="es-AR" sz="1400" b="1" kern="100" dirty="0">
                <a:effectLst/>
                <a:latin typeface="Calibri" panose="020F0502020204030204" pitchFamily="34" charset="0"/>
                <a:ea typeface="Calibri" panose="020F0502020204030204" pitchFamily="34" charset="0"/>
                <a:cs typeface="Times New Roman" panose="02020603050405020304" pitchFamily="18" charset="0"/>
              </a:rPr>
              <a:t>TERCER CONGRESO ARGENTINO DE PANADEROS ARTESANALES</a:t>
            </a:r>
            <a:endParaRPr lang="es-AR" sz="1400" kern="100" dirty="0">
              <a:effectLst/>
              <a:latin typeface="Calibri" panose="020F0502020204030204" pitchFamily="34" charset="0"/>
              <a:ea typeface="Calibri" panose="020F0502020204030204" pitchFamily="34" charset="0"/>
              <a:cs typeface="Times New Roman" panose="02020603050405020304" pitchFamily="18" charset="0"/>
            </a:endParaRPr>
          </a:p>
          <a:p>
            <a:pPr algn="ctr">
              <a:tabLst>
                <a:tab pos="2700020" algn="ctr"/>
                <a:tab pos="5400040" algn="r"/>
              </a:tabLst>
            </a:pPr>
            <a:r>
              <a:rPr lang="es-AR" sz="1200" kern="100" dirty="0">
                <a:effectLst/>
                <a:latin typeface="Calibri" panose="020F0502020204030204" pitchFamily="34" charset="0"/>
                <a:ea typeface="Calibri" panose="020F0502020204030204" pitchFamily="34" charset="0"/>
                <a:cs typeface="Times New Roman" panose="02020603050405020304" pitchFamily="18" charset="0"/>
              </a:rPr>
              <a:t>   PAN DE AZUCAR – CORDOBA 12, 13 Y 14 DE SEPTIEMBRE DE 2023</a:t>
            </a:r>
          </a:p>
          <a:p>
            <a:endParaRPr lang="es-AR" dirty="0"/>
          </a:p>
        </p:txBody>
      </p:sp>
      <p:pic>
        <p:nvPicPr>
          <p:cNvPr id="5" name="Imagen 4" descr="Conjunto Vectorial De Iconos De Panadería Colección De ...">
            <a:extLst>
              <a:ext uri="{FF2B5EF4-FFF2-40B4-BE49-F238E27FC236}">
                <a16:creationId xmlns:a16="http://schemas.microsoft.com/office/drawing/2014/main" id="{5B1CBEAD-2ABF-F075-4D57-00A68D181B29}"/>
              </a:ext>
            </a:extLst>
          </p:cNvPr>
          <p:cNvPicPr>
            <a:picLocks noChangeAspect="1"/>
          </p:cNvPicPr>
          <p:nvPr/>
        </p:nvPicPr>
        <p:blipFill rotWithShape="1">
          <a:blip r:embed="rId2">
            <a:extLst>
              <a:ext uri="{28A0092B-C50C-407E-A947-70E740481C1C}">
                <a14:useLocalDpi xmlns:a14="http://schemas.microsoft.com/office/drawing/2010/main" val="0"/>
              </a:ext>
            </a:extLst>
          </a:blip>
          <a:srcRect l="-352" t="53269" r="74776" b="24506"/>
          <a:stretch/>
        </p:blipFill>
        <p:spPr bwMode="auto">
          <a:xfrm>
            <a:off x="936722" y="592906"/>
            <a:ext cx="540386" cy="409575"/>
          </a:xfrm>
          <a:prstGeom prst="rect">
            <a:avLst/>
          </a:prstGeom>
          <a:noFill/>
          <a:ln>
            <a:noFill/>
          </a:ln>
          <a:extLst>
            <a:ext uri="{53640926-AAD7-44D8-BBD7-CCE9431645EC}">
              <a14:shadowObscured xmlns:a14="http://schemas.microsoft.com/office/drawing/2010/main"/>
            </a:ext>
          </a:extLst>
        </p:spPr>
      </p:pic>
      <p:pic>
        <p:nvPicPr>
          <p:cNvPr id="8" name="Imagen 7">
            <a:extLst>
              <a:ext uri="{FF2B5EF4-FFF2-40B4-BE49-F238E27FC236}">
                <a16:creationId xmlns:a16="http://schemas.microsoft.com/office/drawing/2014/main" id="{76750CFC-81F5-F3C5-6DBA-DE0E5D9ECDFE}"/>
              </a:ext>
            </a:extLst>
          </p:cNvPr>
          <p:cNvPicPr>
            <a:picLocks noChangeAspect="1"/>
          </p:cNvPicPr>
          <p:nvPr/>
        </p:nvPicPr>
        <p:blipFill rotWithShape="1">
          <a:blip r:embed="rId3"/>
          <a:srcRect l="30346" t="35522" r="29616" b="18040"/>
          <a:stretch/>
        </p:blipFill>
        <p:spPr>
          <a:xfrm>
            <a:off x="5345724" y="1690688"/>
            <a:ext cx="2665747" cy="1738312"/>
          </a:xfrm>
          <a:prstGeom prst="rect">
            <a:avLst/>
          </a:prstGeom>
        </p:spPr>
      </p:pic>
      <p:pic>
        <p:nvPicPr>
          <p:cNvPr id="10" name="Imagen 9">
            <a:extLst>
              <a:ext uri="{FF2B5EF4-FFF2-40B4-BE49-F238E27FC236}">
                <a16:creationId xmlns:a16="http://schemas.microsoft.com/office/drawing/2014/main" id="{D60F45F0-729E-9712-8495-554FBE43BAD6}"/>
              </a:ext>
            </a:extLst>
          </p:cNvPr>
          <p:cNvPicPr>
            <a:picLocks noChangeAspect="1"/>
          </p:cNvPicPr>
          <p:nvPr/>
        </p:nvPicPr>
        <p:blipFill rotWithShape="1">
          <a:blip r:embed="rId4"/>
          <a:srcRect l="29885" t="38969" r="29154" b="14444"/>
          <a:stretch/>
        </p:blipFill>
        <p:spPr>
          <a:xfrm>
            <a:off x="7701982" y="3132138"/>
            <a:ext cx="2718506" cy="1738312"/>
          </a:xfrm>
          <a:prstGeom prst="rect">
            <a:avLst/>
          </a:prstGeom>
        </p:spPr>
      </p:pic>
      <p:pic>
        <p:nvPicPr>
          <p:cNvPr id="11" name="Imagen 10" descr="Imagen que contiene horno, cocina, estufa, metal&#10;&#10;Descripción generada automáticamente">
            <a:extLst>
              <a:ext uri="{FF2B5EF4-FFF2-40B4-BE49-F238E27FC236}">
                <a16:creationId xmlns:a16="http://schemas.microsoft.com/office/drawing/2014/main" id="{C0986A08-5683-1595-0162-39B4F942961E}"/>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334" t="14460" r="3785" b="19329"/>
          <a:stretch/>
        </p:blipFill>
        <p:spPr bwMode="auto">
          <a:xfrm rot="16200000">
            <a:off x="6013189" y="4428553"/>
            <a:ext cx="1783056" cy="2213509"/>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985598799"/>
      </p:ext>
    </p:extLst>
  </p:cSld>
  <p:clrMapOvr>
    <a:masterClrMapping/>
  </p:clrMapOvr>
  <p:transition spd="slow">
    <p:randomBar dir="ver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034CCDF-597E-10A5-0756-14AA35DB2C98}"/>
              </a:ext>
            </a:extLst>
          </p:cNvPr>
          <p:cNvSpPr>
            <a:spLocks noGrp="1"/>
          </p:cNvSpPr>
          <p:nvPr>
            <p:ph type="title"/>
          </p:nvPr>
        </p:nvSpPr>
        <p:spPr>
          <a:xfrm>
            <a:off x="838200" y="1237957"/>
            <a:ext cx="10515600" cy="452731"/>
          </a:xfrm>
        </p:spPr>
        <p:txBody>
          <a:bodyPr>
            <a:normAutofit/>
          </a:bodyPr>
          <a:lstStyle/>
          <a:p>
            <a:r>
              <a:rPr lang="es-AR" sz="1800" b="1">
                <a:solidFill>
                  <a:srgbClr val="000000"/>
                </a:solidFill>
                <a:effectLst/>
                <a:latin typeface="Arial" panose="020B0604020202020204" pitchFamily="34" charset="0"/>
                <a:ea typeface="Calibri" panose="020F0502020204030204" pitchFamily="34" charset="0"/>
              </a:rPr>
              <a:t>RESULTADOS</a:t>
            </a:r>
            <a:endParaRPr lang="es-AR" dirty="0"/>
          </a:p>
        </p:txBody>
      </p:sp>
      <p:sp>
        <p:nvSpPr>
          <p:cNvPr id="3" name="Marcador de contenido 2">
            <a:extLst>
              <a:ext uri="{FF2B5EF4-FFF2-40B4-BE49-F238E27FC236}">
                <a16:creationId xmlns:a16="http://schemas.microsoft.com/office/drawing/2014/main" id="{DF32B44B-AD1B-B443-76EA-CBCDEAB251A4}"/>
              </a:ext>
            </a:extLst>
          </p:cNvPr>
          <p:cNvSpPr>
            <a:spLocks noGrp="1"/>
          </p:cNvSpPr>
          <p:nvPr>
            <p:ph idx="1"/>
          </p:nvPr>
        </p:nvSpPr>
        <p:spPr>
          <a:xfrm>
            <a:off x="838200" y="1825625"/>
            <a:ext cx="10515600" cy="945710"/>
          </a:xfrm>
        </p:spPr>
        <p:txBody>
          <a:bodyPr/>
          <a:lstStyle/>
          <a:p>
            <a:pPr marL="0" indent="0">
              <a:buNone/>
            </a:pPr>
            <a:r>
              <a:rPr lang="es-AR" sz="1800" dirty="0">
                <a:solidFill>
                  <a:srgbClr val="000000"/>
                </a:solidFill>
                <a:effectLst/>
                <a:latin typeface="Arial" panose="020B0604020202020204" pitchFamily="34" charset="0"/>
                <a:ea typeface="Calibri" panose="020F0502020204030204" pitchFamily="34" charset="0"/>
              </a:rPr>
              <a:t>En los tres casos se obtuvieron productos similares, comparando aspecto, forma final, tamaño. Esto convalidó la metodología aplicada y confirmó que la fuerza leudante de las tres levaduras empleadas fue similar (comparable</a:t>
            </a:r>
            <a:endParaRPr lang="es-AR" dirty="0"/>
          </a:p>
        </p:txBody>
      </p:sp>
      <p:sp>
        <p:nvSpPr>
          <p:cNvPr id="4" name="CuadroTexto 3">
            <a:extLst>
              <a:ext uri="{FF2B5EF4-FFF2-40B4-BE49-F238E27FC236}">
                <a16:creationId xmlns:a16="http://schemas.microsoft.com/office/drawing/2014/main" id="{A3EE0441-BF98-B825-BCC5-7ABD8723B9E2}"/>
              </a:ext>
            </a:extLst>
          </p:cNvPr>
          <p:cNvSpPr txBox="1"/>
          <p:nvPr/>
        </p:nvSpPr>
        <p:spPr>
          <a:xfrm>
            <a:off x="838199" y="492369"/>
            <a:ext cx="6209715" cy="830997"/>
          </a:xfrm>
          <a:prstGeom prst="rect">
            <a:avLst/>
          </a:prstGeom>
          <a:noFill/>
        </p:spPr>
        <p:txBody>
          <a:bodyPr wrap="square" rtlCol="0">
            <a:spAutoFit/>
          </a:bodyPr>
          <a:lstStyle/>
          <a:p>
            <a:pPr algn="ctr">
              <a:tabLst>
                <a:tab pos="2700020" algn="ctr"/>
                <a:tab pos="5400040" algn="r"/>
              </a:tabLst>
            </a:pPr>
            <a:r>
              <a:rPr lang="es-AR" sz="1800" b="1" kern="100" dirty="0">
                <a:effectLst/>
                <a:latin typeface="Calibri" panose="020F0502020204030204" pitchFamily="34" charset="0"/>
                <a:ea typeface="Calibri" panose="020F0502020204030204" pitchFamily="34" charset="0"/>
                <a:cs typeface="Times New Roman" panose="02020603050405020304" pitchFamily="18" charset="0"/>
              </a:rPr>
              <a:t> </a:t>
            </a:r>
            <a:r>
              <a:rPr lang="es-AR" sz="1400" b="1" kern="100" dirty="0">
                <a:effectLst/>
                <a:latin typeface="Calibri" panose="020F0502020204030204" pitchFamily="34" charset="0"/>
                <a:ea typeface="Calibri" panose="020F0502020204030204" pitchFamily="34" charset="0"/>
                <a:cs typeface="Times New Roman" panose="02020603050405020304" pitchFamily="18" charset="0"/>
              </a:rPr>
              <a:t>TERCER CONGRESO ARGENTINO DE PANADEROS ARTESANALES</a:t>
            </a:r>
            <a:endParaRPr lang="es-AR" sz="1400" kern="100" dirty="0">
              <a:effectLst/>
              <a:latin typeface="Calibri" panose="020F0502020204030204" pitchFamily="34" charset="0"/>
              <a:ea typeface="Calibri" panose="020F0502020204030204" pitchFamily="34" charset="0"/>
              <a:cs typeface="Times New Roman" panose="02020603050405020304" pitchFamily="18" charset="0"/>
            </a:endParaRPr>
          </a:p>
          <a:p>
            <a:pPr algn="ctr">
              <a:tabLst>
                <a:tab pos="2700020" algn="ctr"/>
                <a:tab pos="5400040" algn="r"/>
              </a:tabLst>
            </a:pPr>
            <a:r>
              <a:rPr lang="es-AR" sz="1200" kern="100" dirty="0">
                <a:effectLst/>
                <a:latin typeface="Calibri" panose="020F0502020204030204" pitchFamily="34" charset="0"/>
                <a:ea typeface="Calibri" panose="020F0502020204030204" pitchFamily="34" charset="0"/>
                <a:cs typeface="Times New Roman" panose="02020603050405020304" pitchFamily="18" charset="0"/>
              </a:rPr>
              <a:t>   PAN DE AZUCAR – CORDOBA 12, 13 Y 14 DE SEPTIEMBRE DE 2023</a:t>
            </a:r>
          </a:p>
          <a:p>
            <a:endParaRPr lang="es-AR" dirty="0"/>
          </a:p>
        </p:txBody>
      </p:sp>
      <p:pic>
        <p:nvPicPr>
          <p:cNvPr id="5" name="Imagen 4" descr="Conjunto Vectorial De Iconos De Panadería Colección De ...">
            <a:extLst>
              <a:ext uri="{FF2B5EF4-FFF2-40B4-BE49-F238E27FC236}">
                <a16:creationId xmlns:a16="http://schemas.microsoft.com/office/drawing/2014/main" id="{5B1CBEAD-2ABF-F075-4D57-00A68D181B29}"/>
              </a:ext>
            </a:extLst>
          </p:cNvPr>
          <p:cNvPicPr>
            <a:picLocks noChangeAspect="1"/>
          </p:cNvPicPr>
          <p:nvPr/>
        </p:nvPicPr>
        <p:blipFill rotWithShape="1">
          <a:blip r:embed="rId2">
            <a:extLst>
              <a:ext uri="{28A0092B-C50C-407E-A947-70E740481C1C}">
                <a14:useLocalDpi xmlns:a14="http://schemas.microsoft.com/office/drawing/2010/main" val="0"/>
              </a:ext>
            </a:extLst>
          </a:blip>
          <a:srcRect l="-352" t="53269" r="74776" b="24506"/>
          <a:stretch/>
        </p:blipFill>
        <p:spPr bwMode="auto">
          <a:xfrm>
            <a:off x="936722" y="592906"/>
            <a:ext cx="540386" cy="409575"/>
          </a:xfrm>
          <a:prstGeom prst="rect">
            <a:avLst/>
          </a:prstGeom>
          <a:noFill/>
          <a:ln>
            <a:noFill/>
          </a:ln>
          <a:extLst>
            <a:ext uri="{53640926-AAD7-44D8-BBD7-CCE9431645EC}">
              <a14:shadowObscured xmlns:a14="http://schemas.microsoft.com/office/drawing/2010/main"/>
            </a:ext>
          </a:extLst>
        </p:spPr>
      </p:pic>
      <p:sp>
        <p:nvSpPr>
          <p:cNvPr id="8" name="Título 1">
            <a:extLst>
              <a:ext uri="{FF2B5EF4-FFF2-40B4-BE49-F238E27FC236}">
                <a16:creationId xmlns:a16="http://schemas.microsoft.com/office/drawing/2014/main" id="{013E67DE-C361-2505-0DB7-DC38A23E6FC4}"/>
              </a:ext>
            </a:extLst>
          </p:cNvPr>
          <p:cNvSpPr txBox="1">
            <a:spLocks/>
          </p:cNvSpPr>
          <p:nvPr/>
        </p:nvSpPr>
        <p:spPr>
          <a:xfrm>
            <a:off x="838200" y="3202634"/>
            <a:ext cx="10515600" cy="45273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AR" sz="1800" b="1" dirty="0">
                <a:solidFill>
                  <a:srgbClr val="000000"/>
                </a:solidFill>
                <a:effectLst/>
                <a:latin typeface="Arial" panose="020B0604020202020204" pitchFamily="34" charset="0"/>
                <a:ea typeface="Calibri" panose="020F0502020204030204" pitchFamily="34" charset="0"/>
              </a:rPr>
              <a:t>DISCUSIÓN</a:t>
            </a:r>
            <a:endParaRPr lang="es-AR" dirty="0"/>
          </a:p>
        </p:txBody>
      </p:sp>
      <p:sp>
        <p:nvSpPr>
          <p:cNvPr id="10" name="CuadroTexto 9">
            <a:extLst>
              <a:ext uri="{FF2B5EF4-FFF2-40B4-BE49-F238E27FC236}">
                <a16:creationId xmlns:a16="http://schemas.microsoft.com/office/drawing/2014/main" id="{960E74E7-21C5-EEF5-DE4A-E6A07B9C3A92}"/>
              </a:ext>
            </a:extLst>
          </p:cNvPr>
          <p:cNvSpPr txBox="1"/>
          <p:nvPr/>
        </p:nvSpPr>
        <p:spPr>
          <a:xfrm>
            <a:off x="949570" y="3779898"/>
            <a:ext cx="10121704" cy="1346010"/>
          </a:xfrm>
          <a:prstGeom prst="rect">
            <a:avLst/>
          </a:prstGeom>
          <a:noFill/>
        </p:spPr>
        <p:txBody>
          <a:bodyPr wrap="square">
            <a:spAutoFit/>
          </a:bodyPr>
          <a:lstStyle/>
          <a:p>
            <a:pPr indent="449580" algn="just">
              <a:lnSpc>
                <a:spcPct val="115000"/>
              </a:lnSpc>
              <a:spcAft>
                <a:spcPts val="600"/>
              </a:spcAft>
            </a:pPr>
            <a:r>
              <a:rPr lang="es-AR" sz="1800"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Para determinar la calidad del pan, se procedió a una degustación en la que participaron 21 observadores (vecinos). Para dar objetividad a la evaluación, los observadores desconocían la variable de cada caso (levadura). Luego de degustar las tres variedades, debían optar por una en función de los parámetros puestos aprueba, sabor, aspecto y textura.</a:t>
            </a:r>
            <a:endParaRPr lang="es-AR" sz="18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465717748"/>
      </p:ext>
    </p:extLst>
  </p:cSld>
  <p:clrMapOvr>
    <a:masterClrMapping/>
  </p:clrMapOvr>
  <p:transition spd="slow">
    <p:randomBar dir="ver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a:extLst>
              <a:ext uri="{FF2B5EF4-FFF2-40B4-BE49-F238E27FC236}">
                <a16:creationId xmlns:a16="http://schemas.microsoft.com/office/drawing/2014/main" id="{16CE8E95-A31F-7C3D-E752-7650B0B7D69D}"/>
              </a:ext>
            </a:extLst>
          </p:cNvPr>
          <p:cNvSpPr txBox="1">
            <a:spLocks noGrp="1"/>
          </p:cNvSpPr>
          <p:nvPr>
            <p:ph type="title"/>
          </p:nvPr>
        </p:nvSpPr>
        <p:spPr>
          <a:xfrm>
            <a:off x="838200" y="1238250"/>
            <a:ext cx="10515600" cy="45243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AR" sz="1800" b="1" dirty="0">
                <a:solidFill>
                  <a:srgbClr val="000000"/>
                </a:solidFill>
                <a:effectLst/>
                <a:latin typeface="Arial" panose="020B0604020202020204" pitchFamily="34" charset="0"/>
                <a:ea typeface="Calibri" panose="020F0502020204030204" pitchFamily="34" charset="0"/>
              </a:rPr>
              <a:t>DISCUSIÓN</a:t>
            </a:r>
            <a:endParaRPr lang="es-AR" dirty="0"/>
          </a:p>
        </p:txBody>
      </p:sp>
      <p:graphicFrame>
        <p:nvGraphicFramePr>
          <p:cNvPr id="8" name="Marcador de contenido 7">
            <a:extLst>
              <a:ext uri="{FF2B5EF4-FFF2-40B4-BE49-F238E27FC236}">
                <a16:creationId xmlns:a16="http://schemas.microsoft.com/office/drawing/2014/main" id="{18B135B3-7A86-3E36-BE27-4C6A1B6308A1}"/>
              </a:ext>
            </a:extLst>
          </p:cNvPr>
          <p:cNvGraphicFramePr>
            <a:graphicFrameLocks noGrp="1"/>
          </p:cNvGraphicFramePr>
          <p:nvPr>
            <p:ph idx="1"/>
            <p:extLst>
              <p:ext uri="{D42A27DB-BD31-4B8C-83A1-F6EECF244321}">
                <p14:modId xmlns:p14="http://schemas.microsoft.com/office/powerpoint/2010/main" val="3834214732"/>
              </p:ext>
            </p:extLst>
          </p:nvPr>
        </p:nvGraphicFramePr>
        <p:xfrm>
          <a:off x="936722" y="2069247"/>
          <a:ext cx="2079674" cy="1022044"/>
        </p:xfrm>
        <a:graphic>
          <a:graphicData uri="http://schemas.openxmlformats.org/drawingml/2006/table">
            <a:tbl>
              <a:tblPr firstRow="1" firstCol="1" bandRow="1">
                <a:tableStyleId>{5C22544A-7EE6-4342-B048-85BDC9FD1C3A}</a:tableStyleId>
              </a:tblPr>
              <a:tblGrid>
                <a:gridCol w="1039837">
                  <a:extLst>
                    <a:ext uri="{9D8B030D-6E8A-4147-A177-3AD203B41FA5}">
                      <a16:colId xmlns:a16="http://schemas.microsoft.com/office/drawing/2014/main" val="29298447"/>
                    </a:ext>
                  </a:extLst>
                </a:gridCol>
                <a:gridCol w="1039837">
                  <a:extLst>
                    <a:ext uri="{9D8B030D-6E8A-4147-A177-3AD203B41FA5}">
                      <a16:colId xmlns:a16="http://schemas.microsoft.com/office/drawing/2014/main" val="3646098715"/>
                    </a:ext>
                  </a:extLst>
                </a:gridCol>
              </a:tblGrid>
              <a:tr h="255511">
                <a:tc>
                  <a:txBody>
                    <a:bodyPr/>
                    <a:lstStyle/>
                    <a:p>
                      <a:pPr algn="ctr">
                        <a:lnSpc>
                          <a:spcPct val="107000"/>
                        </a:lnSpc>
                        <a:spcAft>
                          <a:spcPts val="800"/>
                        </a:spcAft>
                      </a:pPr>
                      <a:r>
                        <a:rPr lang="es-AR" sz="1100" kern="0">
                          <a:effectLst/>
                        </a:rPr>
                        <a:t> </a:t>
                      </a:r>
                      <a:endParaRPr lang="es-A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800"/>
                        </a:spcAft>
                      </a:pPr>
                      <a:r>
                        <a:rPr lang="es-AR" sz="1100" kern="0">
                          <a:effectLst/>
                        </a:rPr>
                        <a:t>Resultado</a:t>
                      </a:r>
                      <a:endParaRPr lang="es-A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3375072943"/>
                  </a:ext>
                </a:extLst>
              </a:tr>
              <a:tr h="255511">
                <a:tc>
                  <a:txBody>
                    <a:bodyPr/>
                    <a:lstStyle/>
                    <a:p>
                      <a:pPr algn="ctr">
                        <a:lnSpc>
                          <a:spcPct val="107000"/>
                        </a:lnSpc>
                        <a:spcAft>
                          <a:spcPts val="800"/>
                        </a:spcAft>
                      </a:pPr>
                      <a:r>
                        <a:rPr lang="es-AR" sz="1100" kern="0">
                          <a:effectLst/>
                        </a:rPr>
                        <a:t>Levex</a:t>
                      </a:r>
                      <a:endParaRPr lang="es-A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800"/>
                        </a:spcAft>
                      </a:pPr>
                      <a:r>
                        <a:rPr lang="es-AR" sz="1100" kern="0">
                          <a:effectLst/>
                        </a:rPr>
                        <a:t>6</a:t>
                      </a:r>
                      <a:endParaRPr lang="es-A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535390767"/>
                  </a:ext>
                </a:extLst>
              </a:tr>
              <a:tr h="255511">
                <a:tc>
                  <a:txBody>
                    <a:bodyPr/>
                    <a:lstStyle/>
                    <a:p>
                      <a:pPr algn="ctr">
                        <a:lnSpc>
                          <a:spcPct val="107000"/>
                        </a:lnSpc>
                        <a:spcAft>
                          <a:spcPts val="800"/>
                        </a:spcAft>
                      </a:pPr>
                      <a:r>
                        <a:rPr lang="es-AR" sz="1100" kern="0">
                          <a:effectLst/>
                        </a:rPr>
                        <a:t>Mi Pan</a:t>
                      </a:r>
                      <a:endParaRPr lang="es-A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800"/>
                        </a:spcAft>
                      </a:pPr>
                      <a:r>
                        <a:rPr lang="es-AR" sz="1100" kern="0">
                          <a:effectLst/>
                        </a:rPr>
                        <a:t>7</a:t>
                      </a:r>
                      <a:endParaRPr lang="es-A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1873270006"/>
                  </a:ext>
                </a:extLst>
              </a:tr>
              <a:tr h="255511">
                <a:tc>
                  <a:txBody>
                    <a:bodyPr/>
                    <a:lstStyle/>
                    <a:p>
                      <a:pPr algn="ctr">
                        <a:lnSpc>
                          <a:spcPct val="107000"/>
                        </a:lnSpc>
                        <a:spcAft>
                          <a:spcPts val="800"/>
                        </a:spcAft>
                      </a:pPr>
                      <a:r>
                        <a:rPr lang="es-AR" sz="1100" kern="0">
                          <a:effectLst/>
                        </a:rPr>
                        <a:t>L Fresca</a:t>
                      </a:r>
                      <a:endParaRPr lang="es-AR"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800"/>
                        </a:spcAft>
                      </a:pPr>
                      <a:r>
                        <a:rPr lang="es-AR" sz="1100" kern="0" dirty="0">
                          <a:effectLst/>
                        </a:rPr>
                        <a:t>8</a:t>
                      </a:r>
                      <a:endParaRPr lang="es-AR"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3109019625"/>
                  </a:ext>
                </a:extLst>
              </a:tr>
            </a:tbl>
          </a:graphicData>
        </a:graphic>
      </p:graphicFrame>
      <p:sp>
        <p:nvSpPr>
          <p:cNvPr id="4" name="CuadroTexto 3">
            <a:extLst>
              <a:ext uri="{FF2B5EF4-FFF2-40B4-BE49-F238E27FC236}">
                <a16:creationId xmlns:a16="http://schemas.microsoft.com/office/drawing/2014/main" id="{A3EE0441-BF98-B825-BCC5-7ABD8723B9E2}"/>
              </a:ext>
            </a:extLst>
          </p:cNvPr>
          <p:cNvSpPr txBox="1"/>
          <p:nvPr/>
        </p:nvSpPr>
        <p:spPr>
          <a:xfrm>
            <a:off x="838199" y="492369"/>
            <a:ext cx="6209715" cy="830997"/>
          </a:xfrm>
          <a:prstGeom prst="rect">
            <a:avLst/>
          </a:prstGeom>
          <a:noFill/>
        </p:spPr>
        <p:txBody>
          <a:bodyPr wrap="square" rtlCol="0">
            <a:spAutoFit/>
          </a:bodyPr>
          <a:lstStyle/>
          <a:p>
            <a:pPr algn="ctr">
              <a:tabLst>
                <a:tab pos="2700020" algn="ctr"/>
                <a:tab pos="5400040" algn="r"/>
              </a:tabLst>
            </a:pPr>
            <a:r>
              <a:rPr lang="es-AR" sz="1800" b="1" kern="100" dirty="0">
                <a:effectLst/>
                <a:latin typeface="Calibri" panose="020F0502020204030204" pitchFamily="34" charset="0"/>
                <a:ea typeface="Calibri" panose="020F0502020204030204" pitchFamily="34" charset="0"/>
                <a:cs typeface="Times New Roman" panose="02020603050405020304" pitchFamily="18" charset="0"/>
              </a:rPr>
              <a:t> </a:t>
            </a:r>
            <a:r>
              <a:rPr lang="es-AR" sz="1400" b="1" kern="100" dirty="0">
                <a:effectLst/>
                <a:latin typeface="Calibri" panose="020F0502020204030204" pitchFamily="34" charset="0"/>
                <a:ea typeface="Calibri" panose="020F0502020204030204" pitchFamily="34" charset="0"/>
                <a:cs typeface="Times New Roman" panose="02020603050405020304" pitchFamily="18" charset="0"/>
              </a:rPr>
              <a:t>TERCER CONGRESO ARGENTINO DE PANADEROS ARTESANALES</a:t>
            </a:r>
            <a:endParaRPr lang="es-AR" sz="1400" kern="100" dirty="0">
              <a:effectLst/>
              <a:latin typeface="Calibri" panose="020F0502020204030204" pitchFamily="34" charset="0"/>
              <a:ea typeface="Calibri" panose="020F0502020204030204" pitchFamily="34" charset="0"/>
              <a:cs typeface="Times New Roman" panose="02020603050405020304" pitchFamily="18" charset="0"/>
            </a:endParaRPr>
          </a:p>
          <a:p>
            <a:pPr algn="ctr">
              <a:tabLst>
                <a:tab pos="2700020" algn="ctr"/>
                <a:tab pos="5400040" algn="r"/>
              </a:tabLst>
            </a:pPr>
            <a:r>
              <a:rPr lang="es-AR" sz="1200" kern="100" dirty="0">
                <a:effectLst/>
                <a:latin typeface="Calibri" panose="020F0502020204030204" pitchFamily="34" charset="0"/>
                <a:ea typeface="Calibri" panose="020F0502020204030204" pitchFamily="34" charset="0"/>
                <a:cs typeface="Times New Roman" panose="02020603050405020304" pitchFamily="18" charset="0"/>
              </a:rPr>
              <a:t>   PAN DE AZUCAR – CORDOBA 12, 13 Y 14 DE SEPTIEMBRE DE 2023</a:t>
            </a:r>
          </a:p>
          <a:p>
            <a:endParaRPr lang="es-AR" dirty="0"/>
          </a:p>
        </p:txBody>
      </p:sp>
      <p:pic>
        <p:nvPicPr>
          <p:cNvPr id="5" name="Imagen 4" descr="Conjunto Vectorial De Iconos De Panadería Colección De ...">
            <a:extLst>
              <a:ext uri="{FF2B5EF4-FFF2-40B4-BE49-F238E27FC236}">
                <a16:creationId xmlns:a16="http://schemas.microsoft.com/office/drawing/2014/main" id="{5B1CBEAD-2ABF-F075-4D57-00A68D181B29}"/>
              </a:ext>
            </a:extLst>
          </p:cNvPr>
          <p:cNvPicPr>
            <a:picLocks noChangeAspect="1"/>
          </p:cNvPicPr>
          <p:nvPr/>
        </p:nvPicPr>
        <p:blipFill rotWithShape="1">
          <a:blip r:embed="rId2">
            <a:extLst>
              <a:ext uri="{28A0092B-C50C-407E-A947-70E740481C1C}">
                <a14:useLocalDpi xmlns:a14="http://schemas.microsoft.com/office/drawing/2010/main" val="0"/>
              </a:ext>
            </a:extLst>
          </a:blip>
          <a:srcRect l="-352" t="53269" r="74776" b="24506"/>
          <a:stretch/>
        </p:blipFill>
        <p:spPr bwMode="auto">
          <a:xfrm>
            <a:off x="936722" y="592906"/>
            <a:ext cx="540386" cy="409575"/>
          </a:xfrm>
          <a:prstGeom prst="rect">
            <a:avLst/>
          </a:prstGeom>
          <a:noFill/>
          <a:ln>
            <a:noFill/>
          </a:ln>
          <a:extLst>
            <a:ext uri="{53640926-AAD7-44D8-BBD7-CCE9431645EC}">
              <a14:shadowObscured xmlns:a14="http://schemas.microsoft.com/office/drawing/2010/main"/>
            </a:ext>
          </a:extLst>
        </p:spPr>
      </p:pic>
      <p:graphicFrame>
        <p:nvGraphicFramePr>
          <p:cNvPr id="9" name="Gráfico 8">
            <a:extLst>
              <a:ext uri="{FF2B5EF4-FFF2-40B4-BE49-F238E27FC236}">
                <a16:creationId xmlns:a16="http://schemas.microsoft.com/office/drawing/2014/main" id="{8007E0AE-3E10-522A-D83E-B55BBC765875}"/>
              </a:ext>
            </a:extLst>
          </p:cNvPr>
          <p:cNvGraphicFramePr/>
          <p:nvPr>
            <p:extLst>
              <p:ext uri="{D42A27DB-BD31-4B8C-83A1-F6EECF244321}">
                <p14:modId xmlns:p14="http://schemas.microsoft.com/office/powerpoint/2010/main" val="3031643872"/>
              </p:ext>
            </p:extLst>
          </p:nvPr>
        </p:nvGraphicFramePr>
        <p:xfrm>
          <a:off x="3707276" y="2069247"/>
          <a:ext cx="7068576" cy="375477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615596423"/>
      </p:ext>
    </p:extLst>
  </p:cSld>
  <p:clrMapOvr>
    <a:masterClrMapping/>
  </p:clrMapOvr>
  <p:transition spd="slow">
    <p:randomBar dir="ver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034CCDF-597E-10A5-0756-14AA35DB2C98}"/>
              </a:ext>
            </a:extLst>
          </p:cNvPr>
          <p:cNvSpPr>
            <a:spLocks noGrp="1"/>
          </p:cNvSpPr>
          <p:nvPr>
            <p:ph type="title"/>
          </p:nvPr>
        </p:nvSpPr>
        <p:spPr>
          <a:xfrm>
            <a:off x="1474201" y="1237957"/>
            <a:ext cx="10515600" cy="452731"/>
          </a:xfrm>
        </p:spPr>
        <p:txBody>
          <a:bodyPr>
            <a:normAutofit/>
          </a:bodyPr>
          <a:lstStyle/>
          <a:p>
            <a:r>
              <a:rPr lang="es-AR" sz="1800" b="1" dirty="0">
                <a:solidFill>
                  <a:srgbClr val="000000"/>
                </a:solidFill>
                <a:effectLst/>
                <a:latin typeface="Arial" panose="020B0604020202020204" pitchFamily="34" charset="0"/>
                <a:ea typeface="Calibri" panose="020F0502020204030204" pitchFamily="34" charset="0"/>
              </a:rPr>
              <a:t>CONCLUSIONES</a:t>
            </a:r>
            <a:endParaRPr lang="es-AR" dirty="0"/>
          </a:p>
        </p:txBody>
      </p:sp>
      <p:sp>
        <p:nvSpPr>
          <p:cNvPr id="3" name="Marcador de contenido 2">
            <a:extLst>
              <a:ext uri="{FF2B5EF4-FFF2-40B4-BE49-F238E27FC236}">
                <a16:creationId xmlns:a16="http://schemas.microsoft.com/office/drawing/2014/main" id="{DF32B44B-AD1B-B443-76EA-CBCDEAB251A4}"/>
              </a:ext>
            </a:extLst>
          </p:cNvPr>
          <p:cNvSpPr>
            <a:spLocks noGrp="1"/>
          </p:cNvSpPr>
          <p:nvPr>
            <p:ph idx="1"/>
          </p:nvPr>
        </p:nvSpPr>
        <p:spPr>
          <a:xfrm>
            <a:off x="1097280" y="1825625"/>
            <a:ext cx="10256520" cy="1958584"/>
          </a:xfrm>
        </p:spPr>
        <p:txBody>
          <a:bodyPr>
            <a:normAutofit lnSpcReduction="10000"/>
          </a:bodyPr>
          <a:lstStyle/>
          <a:p>
            <a:pPr marL="514350" indent="-285750" algn="just">
              <a:lnSpc>
                <a:spcPct val="115000"/>
              </a:lnSpc>
              <a:spcAft>
                <a:spcPts val="600"/>
              </a:spcAft>
            </a:pPr>
            <a:r>
              <a:rPr lang="es-AR" sz="1800" kern="1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La levadura que se empleo en el pan que resultó preferido por los degustadores fue la levadura fresca, sin embargo, la dispersión fue muy baja. Analizado por la media aritmética M, los resultados fueron M, M+1 y M-1. Si calculamos la varianza la dispersión es baja.</a:t>
            </a:r>
            <a:endParaRPr lang="es-AR"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r>
              <a:rPr lang="es-AR" sz="1800" dirty="0">
                <a:solidFill>
                  <a:srgbClr val="000000"/>
                </a:solidFill>
                <a:effectLst/>
                <a:latin typeface="Arial" panose="020B0604020202020204" pitchFamily="34" charset="0"/>
                <a:ea typeface="Calibri" panose="020F0502020204030204" pitchFamily="34" charset="0"/>
              </a:rPr>
              <a:t>El resultado respecto a la calidad no es concluyente.  Podemos decir que si bien la levadura fresca fue la que obtuvo el resultado mas alto, la otras dos resultan comparables, casi al mismo nivel.</a:t>
            </a:r>
            <a:endParaRPr lang="es-AR" dirty="0"/>
          </a:p>
        </p:txBody>
      </p:sp>
      <p:sp>
        <p:nvSpPr>
          <p:cNvPr id="4" name="CuadroTexto 3">
            <a:extLst>
              <a:ext uri="{FF2B5EF4-FFF2-40B4-BE49-F238E27FC236}">
                <a16:creationId xmlns:a16="http://schemas.microsoft.com/office/drawing/2014/main" id="{A3EE0441-BF98-B825-BCC5-7ABD8723B9E2}"/>
              </a:ext>
            </a:extLst>
          </p:cNvPr>
          <p:cNvSpPr txBox="1"/>
          <p:nvPr/>
        </p:nvSpPr>
        <p:spPr>
          <a:xfrm>
            <a:off x="838199" y="492369"/>
            <a:ext cx="6209715" cy="830997"/>
          </a:xfrm>
          <a:prstGeom prst="rect">
            <a:avLst/>
          </a:prstGeom>
          <a:noFill/>
        </p:spPr>
        <p:txBody>
          <a:bodyPr wrap="square" rtlCol="0">
            <a:spAutoFit/>
          </a:bodyPr>
          <a:lstStyle/>
          <a:p>
            <a:pPr algn="ctr">
              <a:tabLst>
                <a:tab pos="2700020" algn="ctr"/>
                <a:tab pos="5400040" algn="r"/>
              </a:tabLst>
            </a:pPr>
            <a:r>
              <a:rPr lang="es-AR" sz="1800" b="1" kern="100" dirty="0">
                <a:effectLst/>
                <a:latin typeface="Calibri" panose="020F0502020204030204" pitchFamily="34" charset="0"/>
                <a:ea typeface="Calibri" panose="020F0502020204030204" pitchFamily="34" charset="0"/>
                <a:cs typeface="Times New Roman" panose="02020603050405020304" pitchFamily="18" charset="0"/>
              </a:rPr>
              <a:t> </a:t>
            </a:r>
            <a:r>
              <a:rPr lang="es-AR" sz="1400" b="1" kern="100" dirty="0">
                <a:effectLst/>
                <a:latin typeface="Calibri" panose="020F0502020204030204" pitchFamily="34" charset="0"/>
                <a:ea typeface="Calibri" panose="020F0502020204030204" pitchFamily="34" charset="0"/>
                <a:cs typeface="Times New Roman" panose="02020603050405020304" pitchFamily="18" charset="0"/>
              </a:rPr>
              <a:t>TERCER CONGRESO ARGENTINO DE PANADEROS ARTESANALES</a:t>
            </a:r>
            <a:endParaRPr lang="es-AR" sz="1400" kern="100" dirty="0">
              <a:effectLst/>
              <a:latin typeface="Calibri" panose="020F0502020204030204" pitchFamily="34" charset="0"/>
              <a:ea typeface="Calibri" panose="020F0502020204030204" pitchFamily="34" charset="0"/>
              <a:cs typeface="Times New Roman" panose="02020603050405020304" pitchFamily="18" charset="0"/>
            </a:endParaRPr>
          </a:p>
          <a:p>
            <a:pPr algn="ctr">
              <a:tabLst>
                <a:tab pos="2700020" algn="ctr"/>
                <a:tab pos="5400040" algn="r"/>
              </a:tabLst>
            </a:pPr>
            <a:r>
              <a:rPr lang="es-AR" sz="1200" kern="100" dirty="0">
                <a:effectLst/>
                <a:latin typeface="Calibri" panose="020F0502020204030204" pitchFamily="34" charset="0"/>
                <a:ea typeface="Calibri" panose="020F0502020204030204" pitchFamily="34" charset="0"/>
                <a:cs typeface="Times New Roman" panose="02020603050405020304" pitchFamily="18" charset="0"/>
              </a:rPr>
              <a:t>   PAN DE AZUCAR – CORDOBA 12, 13 Y 14 DE SEPTIEMBRE DE 2023</a:t>
            </a:r>
          </a:p>
          <a:p>
            <a:endParaRPr lang="es-AR" dirty="0"/>
          </a:p>
        </p:txBody>
      </p:sp>
      <p:pic>
        <p:nvPicPr>
          <p:cNvPr id="5" name="Imagen 4" descr="Conjunto Vectorial De Iconos De Panadería Colección De ...">
            <a:extLst>
              <a:ext uri="{FF2B5EF4-FFF2-40B4-BE49-F238E27FC236}">
                <a16:creationId xmlns:a16="http://schemas.microsoft.com/office/drawing/2014/main" id="{5B1CBEAD-2ABF-F075-4D57-00A68D181B29}"/>
              </a:ext>
            </a:extLst>
          </p:cNvPr>
          <p:cNvPicPr>
            <a:picLocks noChangeAspect="1"/>
          </p:cNvPicPr>
          <p:nvPr/>
        </p:nvPicPr>
        <p:blipFill rotWithShape="1">
          <a:blip r:embed="rId2">
            <a:extLst>
              <a:ext uri="{28A0092B-C50C-407E-A947-70E740481C1C}">
                <a14:useLocalDpi xmlns:a14="http://schemas.microsoft.com/office/drawing/2010/main" val="0"/>
              </a:ext>
            </a:extLst>
          </a:blip>
          <a:srcRect l="-352" t="53269" r="74776" b="24506"/>
          <a:stretch/>
        </p:blipFill>
        <p:spPr bwMode="auto">
          <a:xfrm>
            <a:off x="936722" y="592906"/>
            <a:ext cx="540386" cy="409575"/>
          </a:xfrm>
          <a:prstGeom prst="rect">
            <a:avLst/>
          </a:prstGeom>
          <a:noFill/>
          <a:ln>
            <a:noFill/>
          </a:ln>
          <a:extLst>
            <a:ext uri="{53640926-AAD7-44D8-BBD7-CCE9431645EC}">
              <a14:shadowObscured xmlns:a14="http://schemas.microsoft.com/office/drawing/2010/main"/>
            </a:ext>
          </a:extLst>
        </p:spPr>
      </p:pic>
      <p:sp>
        <p:nvSpPr>
          <p:cNvPr id="6" name="Título 1">
            <a:extLst>
              <a:ext uri="{FF2B5EF4-FFF2-40B4-BE49-F238E27FC236}">
                <a16:creationId xmlns:a16="http://schemas.microsoft.com/office/drawing/2014/main" id="{18306700-701C-FC0D-F6D5-FFBE7910BED5}"/>
              </a:ext>
            </a:extLst>
          </p:cNvPr>
          <p:cNvSpPr txBox="1">
            <a:spLocks/>
          </p:cNvSpPr>
          <p:nvPr/>
        </p:nvSpPr>
        <p:spPr>
          <a:xfrm>
            <a:off x="967740" y="3919146"/>
            <a:ext cx="10515600" cy="45273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AR" sz="1800" b="1" dirty="0">
                <a:solidFill>
                  <a:srgbClr val="000000"/>
                </a:solidFill>
                <a:latin typeface="Arial" panose="020B0604020202020204" pitchFamily="34" charset="0"/>
                <a:ea typeface="Calibri" panose="020F0502020204030204" pitchFamily="34" charset="0"/>
              </a:rPr>
              <a:t>RECOMENDACIONES</a:t>
            </a:r>
            <a:endParaRPr lang="es-AR" dirty="0"/>
          </a:p>
        </p:txBody>
      </p:sp>
      <p:sp>
        <p:nvSpPr>
          <p:cNvPr id="8" name="CuadroTexto 7">
            <a:extLst>
              <a:ext uri="{FF2B5EF4-FFF2-40B4-BE49-F238E27FC236}">
                <a16:creationId xmlns:a16="http://schemas.microsoft.com/office/drawing/2014/main" id="{CABCE31C-F1FE-112C-59A0-EDE5BFDA6934}"/>
              </a:ext>
            </a:extLst>
          </p:cNvPr>
          <p:cNvSpPr txBox="1"/>
          <p:nvPr/>
        </p:nvSpPr>
        <p:spPr>
          <a:xfrm>
            <a:off x="1097280" y="4776373"/>
            <a:ext cx="10256520" cy="369332"/>
          </a:xfrm>
          <a:prstGeom prst="rect">
            <a:avLst/>
          </a:prstGeom>
          <a:noFill/>
        </p:spPr>
        <p:txBody>
          <a:bodyPr wrap="square">
            <a:spAutoFit/>
          </a:bodyPr>
          <a:lstStyle/>
          <a:p>
            <a:pPr marL="285750" indent="-285750">
              <a:buFont typeface="Arial" panose="020B0604020202020204" pitchFamily="34" charset="0"/>
              <a:buChar char="•"/>
            </a:pPr>
            <a:r>
              <a:rPr lang="es-AR" dirty="0">
                <a:solidFill>
                  <a:srgbClr val="000000"/>
                </a:solidFill>
                <a:latin typeface="Arial" panose="020B0604020202020204" pitchFamily="34" charset="0"/>
                <a:ea typeface="Calibri" panose="020F0502020204030204" pitchFamily="34" charset="0"/>
              </a:rPr>
              <a:t>R</a:t>
            </a:r>
            <a:r>
              <a:rPr lang="es-AR" sz="1800" dirty="0">
                <a:solidFill>
                  <a:srgbClr val="000000"/>
                </a:solidFill>
                <a:effectLst/>
                <a:latin typeface="Arial" panose="020B0604020202020204" pitchFamily="34" charset="0"/>
                <a:ea typeface="Calibri" panose="020F0502020204030204" pitchFamily="34" charset="0"/>
              </a:rPr>
              <a:t>epetir el ensayo con un numero significativamente mayor de observadores (degustaciones).</a:t>
            </a:r>
            <a:endParaRPr lang="es-AR" dirty="0"/>
          </a:p>
        </p:txBody>
      </p:sp>
      <p:sp>
        <p:nvSpPr>
          <p:cNvPr id="10" name="CuadroTexto 9">
            <a:extLst>
              <a:ext uri="{FF2B5EF4-FFF2-40B4-BE49-F238E27FC236}">
                <a16:creationId xmlns:a16="http://schemas.microsoft.com/office/drawing/2014/main" id="{0587C983-D431-38FE-E89C-9D402CE99D24}"/>
              </a:ext>
            </a:extLst>
          </p:cNvPr>
          <p:cNvSpPr txBox="1"/>
          <p:nvPr/>
        </p:nvSpPr>
        <p:spPr>
          <a:xfrm>
            <a:off x="936722" y="5456659"/>
            <a:ext cx="10417078" cy="923330"/>
          </a:xfrm>
          <a:prstGeom prst="rect">
            <a:avLst/>
          </a:prstGeom>
          <a:noFill/>
        </p:spPr>
        <p:txBody>
          <a:bodyPr wrap="square">
            <a:spAutoFit/>
          </a:bodyPr>
          <a:lstStyle/>
          <a:p>
            <a:pPr marL="285750" indent="-285750" algn="just">
              <a:buFont typeface="Arial" panose="020B0604020202020204" pitchFamily="34" charset="0"/>
              <a:buChar char="•"/>
            </a:pPr>
            <a:r>
              <a:rPr lang="es-AR" sz="1800" dirty="0">
                <a:solidFill>
                  <a:srgbClr val="000000"/>
                </a:solidFill>
                <a:effectLst/>
                <a:latin typeface="Arial" panose="020B0604020202020204" pitchFamily="34" charset="0"/>
                <a:ea typeface="Calibri" panose="020F0502020204030204" pitchFamily="34" charset="0"/>
              </a:rPr>
              <a:t>Planteamos como línea de trabajo derivada comparar los 4 medios de cocción habitualmente usados: 1-horno de barro,2- horno chileno, 3-horno a gas de cocina domiciliaria y 4-horno eléctrico (doméstico) de convección</a:t>
            </a:r>
            <a:endParaRPr lang="es-AR" dirty="0"/>
          </a:p>
        </p:txBody>
      </p:sp>
    </p:spTree>
    <p:extLst>
      <p:ext uri="{BB962C8B-B14F-4D97-AF65-F5344CB8AC3E}">
        <p14:creationId xmlns:p14="http://schemas.microsoft.com/office/powerpoint/2010/main" val="2680938507"/>
      </p:ext>
    </p:extLst>
  </p:cSld>
  <p:clrMapOvr>
    <a:masterClrMapping/>
  </p:clrMapOvr>
  <p:transition spd="slow">
    <p:randomBar dir="ver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034CCDF-597E-10A5-0756-14AA35DB2C98}"/>
              </a:ext>
            </a:extLst>
          </p:cNvPr>
          <p:cNvSpPr>
            <a:spLocks noGrp="1"/>
          </p:cNvSpPr>
          <p:nvPr>
            <p:ph type="title"/>
          </p:nvPr>
        </p:nvSpPr>
        <p:spPr>
          <a:xfrm>
            <a:off x="838200" y="1237957"/>
            <a:ext cx="10515600" cy="452731"/>
          </a:xfrm>
        </p:spPr>
        <p:txBody>
          <a:bodyPr>
            <a:normAutofit fontScale="90000"/>
          </a:bodyPr>
          <a:lstStyle/>
          <a:p>
            <a:endParaRPr lang="es-AR" dirty="0"/>
          </a:p>
        </p:txBody>
      </p:sp>
      <p:sp>
        <p:nvSpPr>
          <p:cNvPr id="3" name="Marcador de contenido 2">
            <a:extLst>
              <a:ext uri="{FF2B5EF4-FFF2-40B4-BE49-F238E27FC236}">
                <a16:creationId xmlns:a16="http://schemas.microsoft.com/office/drawing/2014/main" id="{DF32B44B-AD1B-B443-76EA-CBCDEAB251A4}"/>
              </a:ext>
            </a:extLst>
          </p:cNvPr>
          <p:cNvSpPr>
            <a:spLocks noGrp="1"/>
          </p:cNvSpPr>
          <p:nvPr>
            <p:ph idx="1"/>
          </p:nvPr>
        </p:nvSpPr>
        <p:spPr>
          <a:xfrm>
            <a:off x="838200" y="2068953"/>
            <a:ext cx="10515600" cy="4108009"/>
          </a:xfrm>
        </p:spPr>
        <p:txBody>
          <a:bodyPr>
            <a:normAutofit/>
          </a:bodyPr>
          <a:lstStyle/>
          <a:p>
            <a:pPr marL="0" indent="0" algn="ctr">
              <a:buNone/>
            </a:pPr>
            <a:endParaRPr lang="es-AR" sz="4800" dirty="0"/>
          </a:p>
          <a:p>
            <a:pPr marL="0" indent="0" algn="ctr">
              <a:buNone/>
            </a:pPr>
            <a:r>
              <a:rPr lang="es-AR" sz="4800" dirty="0"/>
              <a:t>MUCHAS GRACIAS</a:t>
            </a:r>
          </a:p>
          <a:p>
            <a:pPr marL="0" indent="0" algn="ctr">
              <a:buNone/>
            </a:pPr>
            <a:endParaRPr lang="es-AR" sz="4800" dirty="0"/>
          </a:p>
        </p:txBody>
      </p:sp>
      <p:sp>
        <p:nvSpPr>
          <p:cNvPr id="4" name="CuadroTexto 3">
            <a:extLst>
              <a:ext uri="{FF2B5EF4-FFF2-40B4-BE49-F238E27FC236}">
                <a16:creationId xmlns:a16="http://schemas.microsoft.com/office/drawing/2014/main" id="{A3EE0441-BF98-B825-BCC5-7ABD8723B9E2}"/>
              </a:ext>
            </a:extLst>
          </p:cNvPr>
          <p:cNvSpPr txBox="1"/>
          <p:nvPr/>
        </p:nvSpPr>
        <p:spPr>
          <a:xfrm>
            <a:off x="838199" y="492369"/>
            <a:ext cx="6209715" cy="830997"/>
          </a:xfrm>
          <a:prstGeom prst="rect">
            <a:avLst/>
          </a:prstGeom>
          <a:noFill/>
        </p:spPr>
        <p:txBody>
          <a:bodyPr wrap="square" rtlCol="0">
            <a:spAutoFit/>
          </a:bodyPr>
          <a:lstStyle/>
          <a:p>
            <a:pPr algn="ctr">
              <a:tabLst>
                <a:tab pos="2700020" algn="ctr"/>
                <a:tab pos="5400040" algn="r"/>
              </a:tabLst>
            </a:pPr>
            <a:r>
              <a:rPr lang="es-AR" sz="1800" b="1" kern="100" dirty="0">
                <a:effectLst/>
                <a:latin typeface="Calibri" panose="020F0502020204030204" pitchFamily="34" charset="0"/>
                <a:ea typeface="Calibri" panose="020F0502020204030204" pitchFamily="34" charset="0"/>
                <a:cs typeface="Times New Roman" panose="02020603050405020304" pitchFamily="18" charset="0"/>
              </a:rPr>
              <a:t> </a:t>
            </a:r>
            <a:r>
              <a:rPr lang="es-AR" sz="1400" b="1" kern="100" dirty="0">
                <a:effectLst/>
                <a:latin typeface="Calibri" panose="020F0502020204030204" pitchFamily="34" charset="0"/>
                <a:ea typeface="Calibri" panose="020F0502020204030204" pitchFamily="34" charset="0"/>
                <a:cs typeface="Times New Roman" panose="02020603050405020304" pitchFamily="18" charset="0"/>
              </a:rPr>
              <a:t>TERCER CONGRESO ARGENTINO DE PANADEROS ARTESANALES</a:t>
            </a:r>
            <a:endParaRPr lang="es-AR" sz="1400" kern="100" dirty="0">
              <a:effectLst/>
              <a:latin typeface="Calibri" panose="020F0502020204030204" pitchFamily="34" charset="0"/>
              <a:ea typeface="Calibri" panose="020F0502020204030204" pitchFamily="34" charset="0"/>
              <a:cs typeface="Times New Roman" panose="02020603050405020304" pitchFamily="18" charset="0"/>
            </a:endParaRPr>
          </a:p>
          <a:p>
            <a:pPr algn="ctr">
              <a:tabLst>
                <a:tab pos="2700020" algn="ctr"/>
                <a:tab pos="5400040" algn="r"/>
              </a:tabLst>
            </a:pPr>
            <a:r>
              <a:rPr lang="es-AR" sz="1200" kern="100" dirty="0">
                <a:effectLst/>
                <a:latin typeface="Calibri" panose="020F0502020204030204" pitchFamily="34" charset="0"/>
                <a:ea typeface="Calibri" panose="020F0502020204030204" pitchFamily="34" charset="0"/>
                <a:cs typeface="Times New Roman" panose="02020603050405020304" pitchFamily="18" charset="0"/>
              </a:rPr>
              <a:t>   PAN DE AZUCAR – CORDOBA 12, 13 Y 14 DE SEPTIEMBRE DE 2023</a:t>
            </a:r>
          </a:p>
          <a:p>
            <a:endParaRPr lang="es-AR" dirty="0"/>
          </a:p>
        </p:txBody>
      </p:sp>
      <p:pic>
        <p:nvPicPr>
          <p:cNvPr id="5" name="Imagen 4" descr="Conjunto Vectorial De Iconos De Panadería Colección De ...">
            <a:extLst>
              <a:ext uri="{FF2B5EF4-FFF2-40B4-BE49-F238E27FC236}">
                <a16:creationId xmlns:a16="http://schemas.microsoft.com/office/drawing/2014/main" id="{5B1CBEAD-2ABF-F075-4D57-00A68D181B29}"/>
              </a:ext>
            </a:extLst>
          </p:cNvPr>
          <p:cNvPicPr>
            <a:picLocks noChangeAspect="1"/>
          </p:cNvPicPr>
          <p:nvPr/>
        </p:nvPicPr>
        <p:blipFill rotWithShape="1">
          <a:blip r:embed="rId2">
            <a:extLst>
              <a:ext uri="{28A0092B-C50C-407E-A947-70E740481C1C}">
                <a14:useLocalDpi xmlns:a14="http://schemas.microsoft.com/office/drawing/2010/main" val="0"/>
              </a:ext>
            </a:extLst>
          </a:blip>
          <a:srcRect l="-352" t="53269" r="74776" b="24506"/>
          <a:stretch/>
        </p:blipFill>
        <p:spPr bwMode="auto">
          <a:xfrm>
            <a:off x="936722" y="592906"/>
            <a:ext cx="540386" cy="409575"/>
          </a:xfrm>
          <a:prstGeom prst="rect">
            <a:avLst/>
          </a:prstGeom>
          <a:noFill/>
          <a:ln>
            <a:noFill/>
          </a:ln>
          <a:extLst>
            <a:ext uri="{53640926-AAD7-44D8-BBD7-CCE9431645EC}">
              <a14:shadowObscured xmlns:a14="http://schemas.microsoft.com/office/drawing/2010/main"/>
            </a:ext>
          </a:extLst>
        </p:spPr>
      </p:pic>
      <p:pic>
        <p:nvPicPr>
          <p:cNvPr id="7" name="Imagen 6">
            <a:extLst>
              <a:ext uri="{FF2B5EF4-FFF2-40B4-BE49-F238E27FC236}">
                <a16:creationId xmlns:a16="http://schemas.microsoft.com/office/drawing/2014/main" id="{A34EE495-2B9B-A695-0677-AE536DC4DBC7}"/>
              </a:ext>
            </a:extLst>
          </p:cNvPr>
          <p:cNvPicPr>
            <a:picLocks noChangeAspect="1"/>
          </p:cNvPicPr>
          <p:nvPr/>
        </p:nvPicPr>
        <p:blipFill rotWithShape="1">
          <a:blip r:embed="rId3"/>
          <a:srcRect l="37500" t="42253" r="37231" b="41328"/>
          <a:stretch/>
        </p:blipFill>
        <p:spPr>
          <a:xfrm>
            <a:off x="7287653" y="5186485"/>
            <a:ext cx="3080825" cy="1125415"/>
          </a:xfrm>
          <a:prstGeom prst="rect">
            <a:avLst/>
          </a:prstGeom>
        </p:spPr>
      </p:pic>
      <p:sp>
        <p:nvSpPr>
          <p:cNvPr id="8" name="CuadroTexto 7">
            <a:extLst>
              <a:ext uri="{FF2B5EF4-FFF2-40B4-BE49-F238E27FC236}">
                <a16:creationId xmlns:a16="http://schemas.microsoft.com/office/drawing/2014/main" id="{2567E132-CFA5-B12F-342C-20BAA227C7A8}"/>
              </a:ext>
            </a:extLst>
          </p:cNvPr>
          <p:cNvSpPr txBox="1"/>
          <p:nvPr/>
        </p:nvSpPr>
        <p:spPr>
          <a:xfrm>
            <a:off x="1823522" y="4318781"/>
            <a:ext cx="2077331" cy="2185214"/>
          </a:xfrm>
          <a:prstGeom prst="rect">
            <a:avLst/>
          </a:prstGeom>
          <a:noFill/>
        </p:spPr>
        <p:txBody>
          <a:bodyPr wrap="square" rtlCol="0">
            <a:spAutoFit/>
          </a:bodyPr>
          <a:lstStyle/>
          <a:p>
            <a:r>
              <a:rPr lang="es-AR" sz="4800" dirty="0"/>
              <a:t>C</a:t>
            </a:r>
            <a:r>
              <a:rPr lang="es-AR" dirty="0"/>
              <a:t>LUB</a:t>
            </a:r>
          </a:p>
          <a:p>
            <a:r>
              <a:rPr lang="es-AR" sz="4400" dirty="0"/>
              <a:t>  P</a:t>
            </a:r>
            <a:r>
              <a:rPr lang="es-AR" dirty="0"/>
              <a:t>ANADERIA</a:t>
            </a:r>
          </a:p>
          <a:p>
            <a:r>
              <a:rPr lang="es-AR" sz="4400" dirty="0"/>
              <a:t>    B</a:t>
            </a:r>
            <a:r>
              <a:rPr lang="es-AR" dirty="0"/>
              <a:t>ARRIAL</a:t>
            </a:r>
          </a:p>
        </p:txBody>
      </p:sp>
    </p:spTree>
    <p:extLst>
      <p:ext uri="{BB962C8B-B14F-4D97-AF65-F5344CB8AC3E}">
        <p14:creationId xmlns:p14="http://schemas.microsoft.com/office/powerpoint/2010/main" val="3444537279"/>
      </p:ext>
    </p:extLst>
  </p:cSld>
  <p:clrMapOvr>
    <a:masterClrMapping/>
  </p:clrMapOvr>
  <p:transition spd="slow">
    <p:randomBar dir="vert"/>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212</TotalTime>
  <Words>679</Words>
  <Application>Microsoft Office PowerPoint</Application>
  <PresentationFormat>Panorámica</PresentationFormat>
  <Paragraphs>68</Paragraphs>
  <Slides>8</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8</vt:i4>
      </vt:variant>
    </vt:vector>
  </HeadingPairs>
  <TitlesOfParts>
    <vt:vector size="13" baseType="lpstr">
      <vt:lpstr>Arial</vt:lpstr>
      <vt:lpstr>Calibri</vt:lpstr>
      <vt:lpstr>Century Gothic</vt:lpstr>
      <vt:lpstr>Wingdings 3</vt:lpstr>
      <vt:lpstr>Ion</vt:lpstr>
      <vt:lpstr>COMPARACIÓN DE TRES LEVADURAS DE COMERCIALIZACIÓN MINORISTA PARA LA PANIFICACIÓN CASERA </vt:lpstr>
      <vt:lpstr>DESCRIPCIÓN DEL PROBLEMA</vt:lpstr>
      <vt:lpstr>MATERIALES Y MÉTODOS</vt:lpstr>
      <vt:lpstr>MATERIALES Y MÉTODOS</vt:lpstr>
      <vt:lpstr>RESULTADOS</vt:lpstr>
      <vt:lpstr>DISCUSIÓN</vt:lpstr>
      <vt:lpstr>CONCLUSIONES</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COMPARACIÓN DE TRES LEVADURAS DE COMERCIALIZACIÓN MINORISTA PARA LA PANIFICACIÓN CASERA </dc:title>
  <dc:creator>CALBO Vicente</dc:creator>
  <cp:lastModifiedBy>CALBO Vicente</cp:lastModifiedBy>
  <cp:revision>5</cp:revision>
  <dcterms:created xsi:type="dcterms:W3CDTF">2023-04-15T20:30:09Z</dcterms:created>
  <dcterms:modified xsi:type="dcterms:W3CDTF">2023-04-22T16:01:14Z</dcterms:modified>
</cp:coreProperties>
</file>