
<file path=[Content_Types].xml><?xml version="1.0" encoding="utf-8"?>
<Types xmlns="http://schemas.openxmlformats.org/package/2006/content-types">
  <Default Extension="jpe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79" r:id="rId3"/>
    <p:sldId id="260" r:id="rId4"/>
    <p:sldId id="272" r:id="rId5"/>
    <p:sldId id="257" r:id="rId6"/>
    <p:sldId id="258" r:id="rId7"/>
    <p:sldId id="259" r:id="rId8"/>
    <p:sldId id="266" r:id="rId9"/>
    <p:sldId id="267" r:id="rId10"/>
    <p:sldId id="263" r:id="rId11"/>
    <p:sldId id="261" r:id="rId12"/>
    <p:sldId id="262" r:id="rId13"/>
    <p:sldId id="268" r:id="rId14"/>
    <p:sldId id="269" r:id="rId15"/>
    <p:sldId id="264" r:id="rId16"/>
    <p:sldId id="270" r:id="rId17"/>
    <p:sldId id="265" r:id="rId18"/>
    <p:sldId id="280" r:id="rId19"/>
    <p:sldId id="271" r:id="rId20"/>
    <p:sldId id="277" r:id="rId21"/>
    <p:sldId id="275" r:id="rId22"/>
    <p:sldId id="276" r:id="rId23"/>
    <p:sldId id="278" r:id="rId24"/>
    <p:sldId id="273" r:id="rId25"/>
    <p:sldId id="274" r:id="rId26"/>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015" autoAdjust="0"/>
    <p:restoredTop sz="94660"/>
  </p:normalViewPr>
  <p:slideViewPr>
    <p:cSldViewPr snapToGrid="0">
      <p:cViewPr varScale="1">
        <p:scale>
          <a:sx n="72" d="100"/>
          <a:sy n="72" d="100"/>
        </p:scale>
        <p:origin x="534" y="6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itle 1"/>
          <p:cNvSpPr>
            <a:spLocks noGrp="1"/>
          </p:cNvSpPr>
          <p:nvPr>
            <p:ph type="ctrTitle"/>
          </p:nvPr>
        </p:nvSpPr>
        <p:spPr>
          <a:xfrm>
            <a:off x="2589213" y="2514600"/>
            <a:ext cx="8915399" cy="2262781"/>
          </a:xfrm>
        </p:spPr>
        <p:txBody>
          <a:bodyPr anchor="b">
            <a:normAutofit/>
          </a:bodyPr>
          <a:lstStyle>
            <a:lvl1pPr>
              <a:defRPr sz="5400"/>
            </a:lvl1pPr>
          </a:lstStyle>
          <a:p>
            <a:r>
              <a:rPr lang="es-ES"/>
              <a:t>Haga clic para modificar el estilo de título del patrón</a:t>
            </a:r>
            <a:endParaRPr lang="en-US" dirty="0"/>
          </a:p>
        </p:txBody>
      </p:sp>
      <p:sp>
        <p:nvSpPr>
          <p:cNvPr id="3" name="Subtitle 2"/>
          <p:cNvSpPr>
            <a:spLocks noGrp="1"/>
          </p:cNvSpPr>
          <p:nvPr>
            <p:ph type="subTitle" idx="1"/>
          </p:nvPr>
        </p:nvSpPr>
        <p:spPr>
          <a:xfrm>
            <a:off x="2589213" y="4777379"/>
            <a:ext cx="8915399"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a:t>Haga clic para modificar el estilo de subtítulo del patrón</a:t>
            </a:r>
            <a:endParaRPr lang="en-US" dirty="0"/>
          </a:p>
        </p:txBody>
      </p:sp>
      <p:sp>
        <p:nvSpPr>
          <p:cNvPr id="4" name="Date Placeholder 3"/>
          <p:cNvSpPr>
            <a:spLocks noGrp="1"/>
          </p:cNvSpPr>
          <p:nvPr>
            <p:ph type="dt" sz="half" idx="10"/>
          </p:nvPr>
        </p:nvSpPr>
        <p:spPr/>
        <p:txBody>
          <a:bodyPr/>
          <a:lstStyle/>
          <a:p>
            <a:fld id="{9AA423DB-2C94-451E-A08C-16867339F4B2}" type="datetimeFigureOut">
              <a:rPr lang="es-AR" smtClean="0"/>
              <a:t>26/4/2023</a:t>
            </a:fld>
            <a:endParaRPr lang="es-AR"/>
          </a:p>
        </p:txBody>
      </p:sp>
      <p:sp>
        <p:nvSpPr>
          <p:cNvPr id="5" name="Footer Placeholder 4"/>
          <p:cNvSpPr>
            <a:spLocks noGrp="1"/>
          </p:cNvSpPr>
          <p:nvPr>
            <p:ph type="ftr" sz="quarter" idx="11"/>
          </p:nvPr>
        </p:nvSpPr>
        <p:spPr/>
        <p:txBody>
          <a:bodyPr/>
          <a:lstStyle/>
          <a:p>
            <a:endParaRPr lang="es-AR"/>
          </a:p>
        </p:txBody>
      </p:sp>
      <p:sp>
        <p:nvSpPr>
          <p:cNvPr id="7" name="Freeform 6"/>
          <p:cNvSpPr/>
          <p:nvPr/>
        </p:nvSpPr>
        <p:spPr bwMode="auto">
          <a:xfrm>
            <a:off x="0" y="4323810"/>
            <a:ext cx="1744652" cy="77858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6" name="Slide Number Placeholder 5"/>
          <p:cNvSpPr>
            <a:spLocks noGrp="1"/>
          </p:cNvSpPr>
          <p:nvPr>
            <p:ph type="sldNum" sz="quarter" idx="12"/>
          </p:nvPr>
        </p:nvSpPr>
        <p:spPr>
          <a:xfrm>
            <a:off x="531812" y="4529540"/>
            <a:ext cx="779767" cy="365125"/>
          </a:xfrm>
        </p:spPr>
        <p:txBody>
          <a:bodyPr/>
          <a:lstStyle/>
          <a:p>
            <a:fld id="{131A2A03-B38C-41DD-82EA-4F2966844405}" type="slidenum">
              <a:rPr lang="es-AR" smtClean="0"/>
              <a:t>‹Nº›</a:t>
            </a:fld>
            <a:endParaRPr lang="es-AR"/>
          </a:p>
        </p:txBody>
      </p:sp>
    </p:spTree>
    <p:extLst>
      <p:ext uri="{BB962C8B-B14F-4D97-AF65-F5344CB8AC3E}">
        <p14:creationId xmlns:p14="http://schemas.microsoft.com/office/powerpoint/2010/main" val="266140656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ítulo y descripción">
    <p:spTree>
      <p:nvGrpSpPr>
        <p:cNvPr id="1" name=""/>
        <p:cNvGrpSpPr/>
        <p:nvPr/>
      </p:nvGrpSpPr>
      <p:grpSpPr>
        <a:xfrm>
          <a:off x="0" y="0"/>
          <a:ext cx="0" cy="0"/>
          <a:chOff x="0" y="0"/>
          <a:chExt cx="0" cy="0"/>
        </a:xfrm>
      </p:grpSpPr>
      <p:sp>
        <p:nvSpPr>
          <p:cNvPr id="2" name="Title 1"/>
          <p:cNvSpPr>
            <a:spLocks noGrp="1"/>
          </p:cNvSpPr>
          <p:nvPr>
            <p:ph type="title"/>
          </p:nvPr>
        </p:nvSpPr>
        <p:spPr>
          <a:xfrm>
            <a:off x="2589212" y="609600"/>
            <a:ext cx="8915399" cy="3117040"/>
          </a:xfrm>
        </p:spPr>
        <p:txBody>
          <a:bodyPr anchor="ctr">
            <a:normAutofit/>
          </a:bodyPr>
          <a:lstStyle>
            <a:lvl1pPr algn="l">
              <a:defRPr sz="4800" b="0" cap="none"/>
            </a:lvl1pPr>
          </a:lstStyle>
          <a:p>
            <a:r>
              <a:rPr lang="es-ES"/>
              <a:t>Haga clic para modificar el estilo de título del patrón</a:t>
            </a:r>
            <a:endParaRPr lang="en-US" dirty="0"/>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a:t>Haga clic para modificar los estilos de texto del patrón</a:t>
            </a:r>
          </a:p>
        </p:txBody>
      </p:sp>
      <p:sp>
        <p:nvSpPr>
          <p:cNvPr id="4" name="Date Placeholder 3"/>
          <p:cNvSpPr>
            <a:spLocks noGrp="1"/>
          </p:cNvSpPr>
          <p:nvPr>
            <p:ph type="dt" sz="half" idx="10"/>
          </p:nvPr>
        </p:nvSpPr>
        <p:spPr/>
        <p:txBody>
          <a:bodyPr/>
          <a:lstStyle/>
          <a:p>
            <a:fld id="{9AA423DB-2C94-451E-A08C-16867339F4B2}" type="datetimeFigureOut">
              <a:rPr lang="es-AR" smtClean="0"/>
              <a:t>26/4/2023</a:t>
            </a:fld>
            <a:endParaRPr lang="es-AR"/>
          </a:p>
        </p:txBody>
      </p:sp>
      <p:sp>
        <p:nvSpPr>
          <p:cNvPr id="5" name="Footer Placeholder 4"/>
          <p:cNvSpPr>
            <a:spLocks noGrp="1"/>
          </p:cNvSpPr>
          <p:nvPr>
            <p:ph type="ftr" sz="quarter" idx="11"/>
          </p:nvPr>
        </p:nvSpPr>
        <p:spPr/>
        <p:txBody>
          <a:bodyPr/>
          <a:lstStyle/>
          <a:p>
            <a:endParaRPr lang="es-AR"/>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131A2A03-B38C-41DD-82EA-4F2966844405}" type="slidenum">
              <a:rPr lang="es-AR" smtClean="0"/>
              <a:t>‹Nº›</a:t>
            </a:fld>
            <a:endParaRPr lang="es-AR"/>
          </a:p>
        </p:txBody>
      </p:sp>
    </p:spTree>
    <p:extLst>
      <p:ext uri="{BB962C8B-B14F-4D97-AF65-F5344CB8AC3E}">
        <p14:creationId xmlns:p14="http://schemas.microsoft.com/office/powerpoint/2010/main" val="375156130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Cita con descripción">
    <p:spTree>
      <p:nvGrpSpPr>
        <p:cNvPr id="1" name=""/>
        <p:cNvGrpSpPr/>
        <p:nvPr/>
      </p:nvGrpSpPr>
      <p:grpSpPr>
        <a:xfrm>
          <a:off x="0" y="0"/>
          <a:ext cx="0" cy="0"/>
          <a:chOff x="0" y="0"/>
          <a:chExt cx="0" cy="0"/>
        </a:xfrm>
      </p:grpSpPr>
      <p:sp>
        <p:nvSpPr>
          <p:cNvPr id="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s-ES"/>
              <a:t>Haga clic para modificar el estilo de título del patrón</a:t>
            </a:r>
            <a:endParaRPr lang="en-US" dirty="0"/>
          </a:p>
        </p:txBody>
      </p:sp>
      <p:sp>
        <p:nvSpPr>
          <p:cNvPr id="13" name="Text Placeholder 9"/>
          <p:cNvSpPr>
            <a:spLocks noGrp="1"/>
          </p:cNvSpPr>
          <p:nvPr>
            <p:ph type="body" sz="quarter" idx="13"/>
          </p:nvPr>
        </p:nvSpPr>
        <p:spPr>
          <a:xfrm>
            <a:off x="3275012" y="3505200"/>
            <a:ext cx="753655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s-ES"/>
              <a:t>Haga clic para modificar los estilos de texto del patrón</a:t>
            </a:r>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a:t>Haga clic para modificar los estilos de texto del patrón</a:t>
            </a:r>
          </a:p>
        </p:txBody>
      </p:sp>
      <p:sp>
        <p:nvSpPr>
          <p:cNvPr id="4" name="Date Placeholder 3"/>
          <p:cNvSpPr>
            <a:spLocks noGrp="1"/>
          </p:cNvSpPr>
          <p:nvPr>
            <p:ph type="dt" sz="half" idx="10"/>
          </p:nvPr>
        </p:nvSpPr>
        <p:spPr/>
        <p:txBody>
          <a:bodyPr/>
          <a:lstStyle/>
          <a:p>
            <a:fld id="{9AA423DB-2C94-451E-A08C-16867339F4B2}" type="datetimeFigureOut">
              <a:rPr lang="es-AR" smtClean="0"/>
              <a:t>26/4/2023</a:t>
            </a:fld>
            <a:endParaRPr lang="es-AR"/>
          </a:p>
        </p:txBody>
      </p:sp>
      <p:sp>
        <p:nvSpPr>
          <p:cNvPr id="5" name="Footer Placeholder 4"/>
          <p:cNvSpPr>
            <a:spLocks noGrp="1"/>
          </p:cNvSpPr>
          <p:nvPr>
            <p:ph type="ftr" sz="quarter" idx="11"/>
          </p:nvPr>
        </p:nvSpPr>
        <p:spPr/>
        <p:txBody>
          <a:bodyPr/>
          <a:lstStyle/>
          <a:p>
            <a:endParaRPr lang="es-AR"/>
          </a:p>
        </p:txBody>
      </p:sp>
      <p:sp>
        <p:nvSpPr>
          <p:cNvPr id="11"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131A2A03-B38C-41DD-82EA-4F2966844405}" type="slidenum">
              <a:rPr lang="es-AR" smtClean="0"/>
              <a:t>‹Nº›</a:t>
            </a:fld>
            <a:endParaRPr lang="es-AR"/>
          </a:p>
        </p:txBody>
      </p:sp>
      <p:sp>
        <p:nvSpPr>
          <p:cNvPr id="14" name="TextBox 13"/>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46087770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Tarjeta de nombre">
    <p:spTree>
      <p:nvGrpSpPr>
        <p:cNvPr id="1" name=""/>
        <p:cNvGrpSpPr/>
        <p:nvPr/>
      </p:nvGrpSpPr>
      <p:grpSpPr>
        <a:xfrm>
          <a:off x="0" y="0"/>
          <a:ext cx="0" cy="0"/>
          <a:chOff x="0" y="0"/>
          <a:chExt cx="0" cy="0"/>
        </a:xfrm>
      </p:grpSpPr>
      <p:sp>
        <p:nvSpPr>
          <p:cNvPr id="2" name="Title 1"/>
          <p:cNvSpPr>
            <a:spLocks noGrp="1"/>
          </p:cNvSpPr>
          <p:nvPr>
            <p:ph type="title"/>
          </p:nvPr>
        </p:nvSpPr>
        <p:spPr>
          <a:xfrm>
            <a:off x="2589213" y="2438400"/>
            <a:ext cx="8915400" cy="2724845"/>
          </a:xfrm>
        </p:spPr>
        <p:txBody>
          <a:bodyPr anchor="b">
            <a:normAutofit/>
          </a:bodyPr>
          <a:lstStyle>
            <a:lvl1pPr algn="l">
              <a:defRPr sz="4800" b="0"/>
            </a:lvl1pPr>
          </a:lstStyle>
          <a:p>
            <a:r>
              <a:rPr lang="es-ES"/>
              <a:t>Haga clic para modificar el estilo de título del patrón</a:t>
            </a:r>
            <a:endParaRPr lang="en-US" dirty="0"/>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s-ES"/>
              <a:t>Haga clic para modificar los estilos de texto del patrón</a:t>
            </a:r>
          </a:p>
        </p:txBody>
      </p:sp>
      <p:sp>
        <p:nvSpPr>
          <p:cNvPr id="5" name="Date Placeholder 4"/>
          <p:cNvSpPr>
            <a:spLocks noGrp="1"/>
          </p:cNvSpPr>
          <p:nvPr>
            <p:ph type="dt" sz="half" idx="10"/>
          </p:nvPr>
        </p:nvSpPr>
        <p:spPr/>
        <p:txBody>
          <a:bodyPr/>
          <a:lstStyle/>
          <a:p>
            <a:fld id="{9AA423DB-2C94-451E-A08C-16867339F4B2}" type="datetimeFigureOut">
              <a:rPr lang="es-AR" smtClean="0"/>
              <a:t>26/4/2023</a:t>
            </a:fld>
            <a:endParaRPr lang="es-AR"/>
          </a:p>
        </p:txBody>
      </p:sp>
      <p:sp>
        <p:nvSpPr>
          <p:cNvPr id="6" name="Footer Placeholder 5"/>
          <p:cNvSpPr>
            <a:spLocks noGrp="1"/>
          </p:cNvSpPr>
          <p:nvPr>
            <p:ph type="ftr" sz="quarter" idx="11"/>
          </p:nvPr>
        </p:nvSpPr>
        <p:spPr/>
        <p:txBody>
          <a:bodyPr/>
          <a:lstStyle/>
          <a:p>
            <a:endParaRPr lang="es-AR"/>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131A2A03-B38C-41DD-82EA-4F2966844405}" type="slidenum">
              <a:rPr lang="es-AR" smtClean="0"/>
              <a:t>‹Nº›</a:t>
            </a:fld>
            <a:endParaRPr lang="es-AR"/>
          </a:p>
        </p:txBody>
      </p:sp>
    </p:spTree>
    <p:extLst>
      <p:ext uri="{BB962C8B-B14F-4D97-AF65-F5344CB8AC3E}">
        <p14:creationId xmlns:p14="http://schemas.microsoft.com/office/powerpoint/2010/main" val="9359663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Citar la tarjeta de nombre">
    <p:spTree>
      <p:nvGrpSpPr>
        <p:cNvPr id="1" name=""/>
        <p:cNvGrpSpPr/>
        <p:nvPr/>
      </p:nvGrpSpPr>
      <p:grpSpPr>
        <a:xfrm>
          <a:off x="0" y="0"/>
          <a:ext cx="0" cy="0"/>
          <a:chOff x="0" y="0"/>
          <a:chExt cx="0" cy="0"/>
        </a:xfrm>
      </p:grpSpPr>
      <p:sp>
        <p:nvSpPr>
          <p:cNvPr id="1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s-ES"/>
              <a:t>Haga clic para modificar el estilo de título del patrón</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s-ES"/>
              <a:t>Haga clic para modificar los estilos de texto del patrón</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s-ES"/>
              <a:t>Haga clic para modificar los estilos de texto del patrón</a:t>
            </a:r>
          </a:p>
        </p:txBody>
      </p:sp>
      <p:sp>
        <p:nvSpPr>
          <p:cNvPr id="5" name="Date Placeholder 4"/>
          <p:cNvSpPr>
            <a:spLocks noGrp="1"/>
          </p:cNvSpPr>
          <p:nvPr>
            <p:ph type="dt" sz="half" idx="10"/>
          </p:nvPr>
        </p:nvSpPr>
        <p:spPr/>
        <p:txBody>
          <a:bodyPr/>
          <a:lstStyle/>
          <a:p>
            <a:fld id="{9AA423DB-2C94-451E-A08C-16867339F4B2}" type="datetimeFigureOut">
              <a:rPr lang="es-AR" smtClean="0"/>
              <a:t>26/4/2023</a:t>
            </a:fld>
            <a:endParaRPr lang="es-AR"/>
          </a:p>
        </p:txBody>
      </p:sp>
      <p:sp>
        <p:nvSpPr>
          <p:cNvPr id="6" name="Footer Placeholder 5"/>
          <p:cNvSpPr>
            <a:spLocks noGrp="1"/>
          </p:cNvSpPr>
          <p:nvPr>
            <p:ph type="ftr" sz="quarter" idx="11"/>
          </p:nvPr>
        </p:nvSpPr>
        <p:spPr/>
        <p:txBody>
          <a:bodyPr/>
          <a:lstStyle/>
          <a:p>
            <a:endParaRPr lang="es-AR"/>
          </a:p>
        </p:txBody>
      </p:sp>
      <p:sp>
        <p:nvSpPr>
          <p:cNvPr id="11"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131A2A03-B38C-41DD-82EA-4F2966844405}" type="slidenum">
              <a:rPr lang="es-AR" smtClean="0"/>
              <a:t>‹Nº›</a:t>
            </a:fld>
            <a:endParaRPr lang="es-AR"/>
          </a:p>
        </p:txBody>
      </p:sp>
      <p:sp>
        <p:nvSpPr>
          <p:cNvPr id="17" name="TextBox 16"/>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8" name="TextBox 17"/>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44560100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Verdadero o falso">
    <p:spTree>
      <p:nvGrpSpPr>
        <p:cNvPr id="1" name=""/>
        <p:cNvGrpSpPr/>
        <p:nvPr/>
      </p:nvGrpSpPr>
      <p:grpSpPr>
        <a:xfrm>
          <a:off x="0" y="0"/>
          <a:ext cx="0" cy="0"/>
          <a:chOff x="0" y="0"/>
          <a:chExt cx="0" cy="0"/>
        </a:xfrm>
      </p:grpSpPr>
      <p:sp>
        <p:nvSpPr>
          <p:cNvPr id="2" name="Title 1"/>
          <p:cNvSpPr>
            <a:spLocks noGrp="1"/>
          </p:cNvSpPr>
          <p:nvPr>
            <p:ph type="title"/>
          </p:nvPr>
        </p:nvSpPr>
        <p:spPr>
          <a:xfrm>
            <a:off x="2589212" y="627407"/>
            <a:ext cx="8915399" cy="2880020"/>
          </a:xfrm>
        </p:spPr>
        <p:txBody>
          <a:bodyPr anchor="ctr">
            <a:normAutofit/>
          </a:bodyPr>
          <a:lstStyle>
            <a:lvl1pPr algn="l">
              <a:defRPr sz="4800" b="0"/>
            </a:lvl1pPr>
          </a:lstStyle>
          <a:p>
            <a:r>
              <a:rPr lang="es-ES"/>
              <a:t>Haga clic para modificar el estilo de título del patrón</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s-ES"/>
              <a:t>Haga clic para modificar los estilos de texto del patrón</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s-ES"/>
              <a:t>Haga clic para modificar los estilos de texto del patrón</a:t>
            </a:r>
          </a:p>
        </p:txBody>
      </p:sp>
      <p:sp>
        <p:nvSpPr>
          <p:cNvPr id="5" name="Date Placeholder 4"/>
          <p:cNvSpPr>
            <a:spLocks noGrp="1"/>
          </p:cNvSpPr>
          <p:nvPr>
            <p:ph type="dt" sz="half" idx="10"/>
          </p:nvPr>
        </p:nvSpPr>
        <p:spPr/>
        <p:txBody>
          <a:bodyPr/>
          <a:lstStyle/>
          <a:p>
            <a:fld id="{9AA423DB-2C94-451E-A08C-16867339F4B2}" type="datetimeFigureOut">
              <a:rPr lang="es-AR" smtClean="0"/>
              <a:t>26/4/2023</a:t>
            </a:fld>
            <a:endParaRPr lang="es-AR"/>
          </a:p>
        </p:txBody>
      </p:sp>
      <p:sp>
        <p:nvSpPr>
          <p:cNvPr id="6" name="Footer Placeholder 5"/>
          <p:cNvSpPr>
            <a:spLocks noGrp="1"/>
          </p:cNvSpPr>
          <p:nvPr>
            <p:ph type="ftr" sz="quarter" idx="11"/>
          </p:nvPr>
        </p:nvSpPr>
        <p:spPr/>
        <p:txBody>
          <a:bodyPr/>
          <a:lstStyle/>
          <a:p>
            <a:endParaRPr lang="es-AR"/>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131A2A03-B38C-41DD-82EA-4F2966844405}" type="slidenum">
              <a:rPr lang="es-AR" smtClean="0"/>
              <a:t>‹Nº›</a:t>
            </a:fld>
            <a:endParaRPr lang="es-AR"/>
          </a:p>
        </p:txBody>
      </p:sp>
    </p:spTree>
    <p:extLst>
      <p:ext uri="{BB962C8B-B14F-4D97-AF65-F5344CB8AC3E}">
        <p14:creationId xmlns:p14="http://schemas.microsoft.com/office/powerpoint/2010/main" val="396795723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Vertical Text Placeholder 2"/>
          <p:cNvSpPr>
            <a:spLocks noGrp="1"/>
          </p:cNvSpPr>
          <p:nvPr>
            <p:ph type="body" orient="vert" idx="1"/>
          </p:nvPr>
        </p:nvSpPr>
        <p:spPr/>
        <p:txBody>
          <a:bodyPr vert="eaVert" ancho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p>
            <a:fld id="{9AA423DB-2C94-451E-A08C-16867339F4B2}" type="datetimeFigureOut">
              <a:rPr lang="es-AR" smtClean="0"/>
              <a:t>26/4/2023</a:t>
            </a:fld>
            <a:endParaRPr lang="es-AR"/>
          </a:p>
        </p:txBody>
      </p:sp>
      <p:sp>
        <p:nvSpPr>
          <p:cNvPr id="5" name="Footer Placeholder 4"/>
          <p:cNvSpPr>
            <a:spLocks noGrp="1"/>
          </p:cNvSpPr>
          <p:nvPr>
            <p:ph type="ftr" sz="quarter" idx="11"/>
          </p:nvPr>
        </p:nvSpPr>
        <p:spPr/>
        <p:txBody>
          <a:bodyPr/>
          <a:lstStyle/>
          <a:p>
            <a:endParaRPr lang="es-AR"/>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131A2A03-B38C-41DD-82EA-4F2966844405}" type="slidenum">
              <a:rPr lang="es-AR" smtClean="0"/>
              <a:t>‹Nº›</a:t>
            </a:fld>
            <a:endParaRPr lang="es-AR"/>
          </a:p>
        </p:txBody>
      </p:sp>
    </p:spTree>
    <p:extLst>
      <p:ext uri="{BB962C8B-B14F-4D97-AF65-F5344CB8AC3E}">
        <p14:creationId xmlns:p14="http://schemas.microsoft.com/office/powerpoint/2010/main" val="81479233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94812" y="627405"/>
            <a:ext cx="2207601" cy="5283817"/>
          </a:xfrm>
        </p:spPr>
        <p:txBody>
          <a:bodyPr vert="eaVert" anchor="ctr"/>
          <a:lstStyle/>
          <a:p>
            <a:r>
              <a:rPr lang="es-ES"/>
              <a:t>Haga clic para modificar el estilo de título del patrón</a:t>
            </a:r>
            <a:endParaRPr lang="en-US" dirty="0"/>
          </a:p>
        </p:txBody>
      </p:sp>
      <p:sp>
        <p:nvSpPr>
          <p:cNvPr id="3" name="Vertical Text Placeholder 2"/>
          <p:cNvSpPr>
            <a:spLocks noGrp="1"/>
          </p:cNvSpPr>
          <p:nvPr>
            <p:ph type="body" orient="vert" idx="1"/>
          </p:nvPr>
        </p:nvSpPr>
        <p:spPr>
          <a:xfrm>
            <a:off x="2589212" y="627405"/>
            <a:ext cx="6477000" cy="5283817"/>
          </a:xfrm>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p>
            <a:fld id="{9AA423DB-2C94-451E-A08C-16867339F4B2}" type="datetimeFigureOut">
              <a:rPr lang="es-AR" smtClean="0"/>
              <a:t>26/4/2023</a:t>
            </a:fld>
            <a:endParaRPr lang="es-AR"/>
          </a:p>
        </p:txBody>
      </p:sp>
      <p:sp>
        <p:nvSpPr>
          <p:cNvPr id="5" name="Footer Placeholder 4"/>
          <p:cNvSpPr>
            <a:spLocks noGrp="1"/>
          </p:cNvSpPr>
          <p:nvPr>
            <p:ph type="ftr" sz="quarter" idx="11"/>
          </p:nvPr>
        </p:nvSpPr>
        <p:spPr/>
        <p:txBody>
          <a:bodyPr/>
          <a:lstStyle/>
          <a:p>
            <a:endParaRPr lang="es-AR"/>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131A2A03-B38C-41DD-82EA-4F2966844405}" type="slidenum">
              <a:rPr lang="es-AR" smtClean="0"/>
              <a:t>‹Nº›</a:t>
            </a:fld>
            <a:endParaRPr lang="es-AR"/>
          </a:p>
        </p:txBody>
      </p:sp>
    </p:spTree>
    <p:extLst>
      <p:ext uri="{BB962C8B-B14F-4D97-AF65-F5344CB8AC3E}">
        <p14:creationId xmlns:p14="http://schemas.microsoft.com/office/powerpoint/2010/main" val="134389877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1280890"/>
          </a:xfrm>
        </p:spPr>
        <p:txBody>
          <a:bodyPr/>
          <a:lstStyle/>
          <a:p>
            <a:r>
              <a:rPr lang="es-ES"/>
              <a:t>Haga clic para modificar el estilo de título del patrón</a:t>
            </a:r>
            <a:endParaRPr lang="en-US" dirty="0"/>
          </a:p>
        </p:txBody>
      </p:sp>
      <p:sp>
        <p:nvSpPr>
          <p:cNvPr id="3" name="Content Placeholder 2"/>
          <p:cNvSpPr>
            <a:spLocks noGrp="1"/>
          </p:cNvSpPr>
          <p:nvPr>
            <p:ph idx="1"/>
          </p:nvPr>
        </p:nvSpPr>
        <p:spPr>
          <a:xfrm>
            <a:off x="2589212" y="2133600"/>
            <a:ext cx="8915400" cy="3777622"/>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p>
            <a:fld id="{9AA423DB-2C94-451E-A08C-16867339F4B2}" type="datetimeFigureOut">
              <a:rPr lang="es-AR" smtClean="0"/>
              <a:t>26/4/2023</a:t>
            </a:fld>
            <a:endParaRPr lang="es-AR"/>
          </a:p>
        </p:txBody>
      </p:sp>
      <p:sp>
        <p:nvSpPr>
          <p:cNvPr id="5" name="Footer Placeholder 4"/>
          <p:cNvSpPr>
            <a:spLocks noGrp="1"/>
          </p:cNvSpPr>
          <p:nvPr>
            <p:ph type="ftr" sz="quarter" idx="11"/>
          </p:nvPr>
        </p:nvSpPr>
        <p:spPr/>
        <p:txBody>
          <a:bodyPr/>
          <a:lstStyle/>
          <a:p>
            <a:endParaRPr lang="es-AR"/>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131A2A03-B38C-41DD-82EA-4F2966844405}" type="slidenum">
              <a:rPr lang="es-AR" smtClean="0"/>
              <a:t>‹Nº›</a:t>
            </a:fld>
            <a:endParaRPr lang="es-AR"/>
          </a:p>
        </p:txBody>
      </p:sp>
    </p:spTree>
    <p:extLst>
      <p:ext uri="{BB962C8B-B14F-4D97-AF65-F5344CB8AC3E}">
        <p14:creationId xmlns:p14="http://schemas.microsoft.com/office/powerpoint/2010/main" val="26264467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itle 1"/>
          <p:cNvSpPr>
            <a:spLocks noGrp="1"/>
          </p:cNvSpPr>
          <p:nvPr>
            <p:ph type="title"/>
          </p:nvPr>
        </p:nvSpPr>
        <p:spPr>
          <a:xfrm>
            <a:off x="2589212" y="2058750"/>
            <a:ext cx="8915399" cy="1468800"/>
          </a:xfrm>
        </p:spPr>
        <p:txBody>
          <a:bodyPr anchor="b"/>
          <a:lstStyle>
            <a:lvl1pPr algn="l">
              <a:defRPr sz="4000" b="0" cap="none"/>
            </a:lvl1pPr>
          </a:lstStyle>
          <a:p>
            <a:r>
              <a:rPr lang="es-ES"/>
              <a:t>Haga clic para modificar el estilo de título del patrón</a:t>
            </a:r>
            <a:endParaRPr lang="en-US" dirty="0"/>
          </a:p>
        </p:txBody>
      </p:sp>
      <p:sp>
        <p:nvSpPr>
          <p:cNvPr id="3" name="Text Placeholder 2"/>
          <p:cNvSpPr>
            <a:spLocks noGrp="1"/>
          </p:cNvSpPr>
          <p:nvPr>
            <p:ph type="body" idx="1"/>
          </p:nvPr>
        </p:nvSpPr>
        <p:spPr>
          <a:xfrm>
            <a:off x="2589212" y="3530129"/>
            <a:ext cx="8915399"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a:t>Haga clic para modificar los estilos de texto del patrón</a:t>
            </a:r>
          </a:p>
        </p:txBody>
      </p:sp>
      <p:sp>
        <p:nvSpPr>
          <p:cNvPr id="4" name="Date Placeholder 3"/>
          <p:cNvSpPr>
            <a:spLocks noGrp="1"/>
          </p:cNvSpPr>
          <p:nvPr>
            <p:ph type="dt" sz="half" idx="10"/>
          </p:nvPr>
        </p:nvSpPr>
        <p:spPr/>
        <p:txBody>
          <a:bodyPr/>
          <a:lstStyle/>
          <a:p>
            <a:fld id="{9AA423DB-2C94-451E-A08C-16867339F4B2}" type="datetimeFigureOut">
              <a:rPr lang="es-AR" smtClean="0"/>
              <a:t>26/4/2023</a:t>
            </a:fld>
            <a:endParaRPr lang="es-AR"/>
          </a:p>
        </p:txBody>
      </p:sp>
      <p:sp>
        <p:nvSpPr>
          <p:cNvPr id="5" name="Footer Placeholder 4"/>
          <p:cNvSpPr>
            <a:spLocks noGrp="1"/>
          </p:cNvSpPr>
          <p:nvPr>
            <p:ph type="ftr" sz="quarter" idx="11"/>
          </p:nvPr>
        </p:nvSpPr>
        <p:spPr/>
        <p:txBody>
          <a:bodyPr/>
          <a:lstStyle/>
          <a:p>
            <a:endParaRPr lang="es-AR"/>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131A2A03-B38C-41DD-82EA-4F2966844405}" type="slidenum">
              <a:rPr lang="es-AR" smtClean="0"/>
              <a:t>‹Nº›</a:t>
            </a:fld>
            <a:endParaRPr lang="es-AR"/>
          </a:p>
        </p:txBody>
      </p:sp>
    </p:spTree>
    <p:extLst>
      <p:ext uri="{BB962C8B-B14F-4D97-AF65-F5344CB8AC3E}">
        <p14:creationId xmlns:p14="http://schemas.microsoft.com/office/powerpoint/2010/main" val="9923982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s-ES"/>
              <a:t>Haga clic para modificar el estilo de título del patrón</a:t>
            </a:r>
            <a:endParaRPr lang="en-US" dirty="0"/>
          </a:p>
        </p:txBody>
      </p:sp>
      <p:sp>
        <p:nvSpPr>
          <p:cNvPr id="3" name="Content Placeholder 2"/>
          <p:cNvSpPr>
            <a:spLocks noGrp="1"/>
          </p:cNvSpPr>
          <p:nvPr>
            <p:ph sz="half" idx="1"/>
          </p:nvPr>
        </p:nvSpPr>
        <p:spPr>
          <a:xfrm>
            <a:off x="2589212" y="2133600"/>
            <a:ext cx="4313864" cy="3777622"/>
          </a:xfrm>
        </p:spPr>
        <p:txBody>
          <a:bodyPr>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Content Placeholder 3"/>
          <p:cNvSpPr>
            <a:spLocks noGrp="1"/>
          </p:cNvSpPr>
          <p:nvPr>
            <p:ph sz="half" idx="2"/>
          </p:nvPr>
        </p:nvSpPr>
        <p:spPr>
          <a:xfrm>
            <a:off x="7190747" y="2126222"/>
            <a:ext cx="4313864" cy="3777622"/>
          </a:xfrm>
        </p:spPr>
        <p:txBody>
          <a:bodyPr>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5" name="Date Placeholder 4"/>
          <p:cNvSpPr>
            <a:spLocks noGrp="1"/>
          </p:cNvSpPr>
          <p:nvPr>
            <p:ph type="dt" sz="half" idx="10"/>
          </p:nvPr>
        </p:nvSpPr>
        <p:spPr/>
        <p:txBody>
          <a:bodyPr/>
          <a:lstStyle/>
          <a:p>
            <a:fld id="{9AA423DB-2C94-451E-A08C-16867339F4B2}" type="datetimeFigureOut">
              <a:rPr lang="es-AR" smtClean="0"/>
              <a:t>26/4/2023</a:t>
            </a:fld>
            <a:endParaRPr lang="es-AR"/>
          </a:p>
        </p:txBody>
      </p:sp>
      <p:sp>
        <p:nvSpPr>
          <p:cNvPr id="6" name="Footer Placeholder 5"/>
          <p:cNvSpPr>
            <a:spLocks noGrp="1"/>
          </p:cNvSpPr>
          <p:nvPr>
            <p:ph type="ftr" sz="quarter" idx="11"/>
          </p:nvPr>
        </p:nvSpPr>
        <p:spPr/>
        <p:txBody>
          <a:bodyPr/>
          <a:lstStyle/>
          <a:p>
            <a:endParaRPr lang="es-AR"/>
          </a:p>
        </p:txBody>
      </p:sp>
      <p:sp>
        <p:nvSpPr>
          <p:cNvPr id="10"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1" name="Slide Number Placeholder 5"/>
          <p:cNvSpPr>
            <a:spLocks noGrp="1"/>
          </p:cNvSpPr>
          <p:nvPr>
            <p:ph type="sldNum" sz="quarter" idx="12"/>
          </p:nvPr>
        </p:nvSpPr>
        <p:spPr>
          <a:xfrm>
            <a:off x="531812" y="787782"/>
            <a:ext cx="779767" cy="365125"/>
          </a:xfrm>
        </p:spPr>
        <p:txBody>
          <a:bodyPr/>
          <a:lstStyle/>
          <a:p>
            <a:fld id="{131A2A03-B38C-41DD-82EA-4F2966844405}" type="slidenum">
              <a:rPr lang="es-AR" smtClean="0"/>
              <a:t>‹Nº›</a:t>
            </a:fld>
            <a:endParaRPr lang="es-AR"/>
          </a:p>
        </p:txBody>
      </p:sp>
    </p:spTree>
    <p:extLst>
      <p:ext uri="{BB962C8B-B14F-4D97-AF65-F5344CB8AC3E}">
        <p14:creationId xmlns:p14="http://schemas.microsoft.com/office/powerpoint/2010/main" val="122016778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s-ES"/>
              <a:t>Haga clic para modificar el estilo de título del patrón</a:t>
            </a:r>
            <a:endParaRPr lang="en-US" dirty="0"/>
          </a:p>
        </p:txBody>
      </p:sp>
      <p:sp>
        <p:nvSpPr>
          <p:cNvPr id="3" name="Text Placeholder 2"/>
          <p:cNvSpPr>
            <a:spLocks noGrp="1"/>
          </p:cNvSpPr>
          <p:nvPr>
            <p:ph type="body" idx="1"/>
          </p:nvPr>
        </p:nvSpPr>
        <p:spPr>
          <a:xfrm>
            <a:off x="2939373" y="1972703"/>
            <a:ext cx="399273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Content Placeholder 3"/>
          <p:cNvSpPr>
            <a:spLocks noGrp="1"/>
          </p:cNvSpPr>
          <p:nvPr>
            <p:ph sz="half" idx="2"/>
          </p:nvPr>
        </p:nvSpPr>
        <p:spPr>
          <a:xfrm>
            <a:off x="2589212" y="2548966"/>
            <a:ext cx="4342893" cy="3354060"/>
          </a:xfrm>
        </p:spPr>
        <p:txBody>
          <a:bodyPr>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5" name="Text Placeholder 4"/>
          <p:cNvSpPr>
            <a:spLocks noGrp="1"/>
          </p:cNvSpPr>
          <p:nvPr>
            <p:ph type="body" sz="quarter" idx="3"/>
          </p:nvPr>
        </p:nvSpPr>
        <p:spPr>
          <a:xfrm>
            <a:off x="7506629" y="1969475"/>
            <a:ext cx="3999001"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Content Placeholder 5"/>
          <p:cNvSpPr>
            <a:spLocks noGrp="1"/>
          </p:cNvSpPr>
          <p:nvPr>
            <p:ph sz="quarter" idx="4"/>
          </p:nvPr>
        </p:nvSpPr>
        <p:spPr>
          <a:xfrm>
            <a:off x="7166957" y="2545738"/>
            <a:ext cx="4338674" cy="3354060"/>
          </a:xfrm>
        </p:spPr>
        <p:txBody>
          <a:bodyPr>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7" name="Date Placeholder 6"/>
          <p:cNvSpPr>
            <a:spLocks noGrp="1"/>
          </p:cNvSpPr>
          <p:nvPr>
            <p:ph type="dt" sz="half" idx="10"/>
          </p:nvPr>
        </p:nvSpPr>
        <p:spPr/>
        <p:txBody>
          <a:bodyPr/>
          <a:lstStyle/>
          <a:p>
            <a:fld id="{9AA423DB-2C94-451E-A08C-16867339F4B2}" type="datetimeFigureOut">
              <a:rPr lang="es-AR" smtClean="0"/>
              <a:t>26/4/2023</a:t>
            </a:fld>
            <a:endParaRPr lang="es-AR"/>
          </a:p>
        </p:txBody>
      </p:sp>
      <p:sp>
        <p:nvSpPr>
          <p:cNvPr id="8" name="Footer Placeholder 7"/>
          <p:cNvSpPr>
            <a:spLocks noGrp="1"/>
          </p:cNvSpPr>
          <p:nvPr>
            <p:ph type="ftr" sz="quarter" idx="11"/>
          </p:nvPr>
        </p:nvSpPr>
        <p:spPr/>
        <p:txBody>
          <a:bodyPr/>
          <a:lstStyle/>
          <a:p>
            <a:endParaRPr lang="es-AR"/>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fld id="{131A2A03-B38C-41DD-82EA-4F2966844405}" type="slidenum">
              <a:rPr lang="es-AR" smtClean="0"/>
              <a:t>‹Nº›</a:t>
            </a:fld>
            <a:endParaRPr lang="es-AR"/>
          </a:p>
        </p:txBody>
      </p:sp>
    </p:spTree>
    <p:extLst>
      <p:ext uri="{BB962C8B-B14F-4D97-AF65-F5344CB8AC3E}">
        <p14:creationId xmlns:p14="http://schemas.microsoft.com/office/powerpoint/2010/main" val="205720346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Date Placeholder 2"/>
          <p:cNvSpPr>
            <a:spLocks noGrp="1"/>
          </p:cNvSpPr>
          <p:nvPr>
            <p:ph type="dt" sz="half" idx="10"/>
          </p:nvPr>
        </p:nvSpPr>
        <p:spPr/>
        <p:txBody>
          <a:bodyPr/>
          <a:lstStyle/>
          <a:p>
            <a:fld id="{9AA423DB-2C94-451E-A08C-16867339F4B2}" type="datetimeFigureOut">
              <a:rPr lang="es-AR" smtClean="0"/>
              <a:t>26/4/2023</a:t>
            </a:fld>
            <a:endParaRPr lang="es-AR"/>
          </a:p>
        </p:txBody>
      </p:sp>
      <p:sp>
        <p:nvSpPr>
          <p:cNvPr id="4" name="Footer Placeholder 3"/>
          <p:cNvSpPr>
            <a:spLocks noGrp="1"/>
          </p:cNvSpPr>
          <p:nvPr>
            <p:ph type="ftr" sz="quarter" idx="11"/>
          </p:nvPr>
        </p:nvSpPr>
        <p:spPr/>
        <p:txBody>
          <a:bodyPr/>
          <a:lstStyle/>
          <a:p>
            <a:endParaRPr lang="es-AR"/>
          </a:p>
        </p:txBody>
      </p:sp>
      <p:sp>
        <p:nvSpPr>
          <p:cNvPr id="7"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131A2A03-B38C-41DD-82EA-4F2966844405}" type="slidenum">
              <a:rPr lang="es-AR" smtClean="0"/>
              <a:t>‹Nº›</a:t>
            </a:fld>
            <a:endParaRPr lang="es-AR"/>
          </a:p>
        </p:txBody>
      </p:sp>
    </p:spTree>
    <p:extLst>
      <p:ext uri="{BB962C8B-B14F-4D97-AF65-F5344CB8AC3E}">
        <p14:creationId xmlns:p14="http://schemas.microsoft.com/office/powerpoint/2010/main" val="117863103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AA423DB-2C94-451E-A08C-16867339F4B2}" type="datetimeFigureOut">
              <a:rPr lang="es-AR" smtClean="0"/>
              <a:t>26/4/2023</a:t>
            </a:fld>
            <a:endParaRPr lang="es-AR"/>
          </a:p>
        </p:txBody>
      </p:sp>
      <p:sp>
        <p:nvSpPr>
          <p:cNvPr id="3" name="Footer Placeholder 2"/>
          <p:cNvSpPr>
            <a:spLocks noGrp="1"/>
          </p:cNvSpPr>
          <p:nvPr>
            <p:ph type="ftr" sz="quarter" idx="11"/>
          </p:nvPr>
        </p:nvSpPr>
        <p:spPr/>
        <p:txBody>
          <a:bodyPr/>
          <a:lstStyle/>
          <a:p>
            <a:endParaRPr lang="es-AR"/>
          </a:p>
        </p:txBody>
      </p:sp>
      <p:sp>
        <p:nvSpPr>
          <p:cNvPr id="6"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131A2A03-B38C-41DD-82EA-4F2966844405}" type="slidenum">
              <a:rPr lang="es-AR" smtClean="0"/>
              <a:t>‹Nº›</a:t>
            </a:fld>
            <a:endParaRPr lang="es-AR"/>
          </a:p>
        </p:txBody>
      </p:sp>
    </p:spTree>
    <p:extLst>
      <p:ext uri="{BB962C8B-B14F-4D97-AF65-F5344CB8AC3E}">
        <p14:creationId xmlns:p14="http://schemas.microsoft.com/office/powerpoint/2010/main" val="318595859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2589212" y="446088"/>
            <a:ext cx="3505199" cy="976312"/>
          </a:xfrm>
        </p:spPr>
        <p:txBody>
          <a:bodyPr anchor="b"/>
          <a:lstStyle>
            <a:lvl1pPr algn="l">
              <a:defRPr sz="2000" b="0"/>
            </a:lvl1pPr>
          </a:lstStyle>
          <a:p>
            <a:r>
              <a:rPr lang="es-ES"/>
              <a:t>Haga clic para modificar el estilo de título del patrón</a:t>
            </a:r>
            <a:endParaRPr lang="en-US" dirty="0"/>
          </a:p>
        </p:txBody>
      </p:sp>
      <p:sp>
        <p:nvSpPr>
          <p:cNvPr id="3" name="Content Placeholder 2"/>
          <p:cNvSpPr>
            <a:spLocks noGrp="1"/>
          </p:cNvSpPr>
          <p:nvPr>
            <p:ph idx="1"/>
          </p:nvPr>
        </p:nvSpPr>
        <p:spPr>
          <a:xfrm>
            <a:off x="6323012" y="446088"/>
            <a:ext cx="5181600" cy="5414963"/>
          </a:xfrm>
        </p:spPr>
        <p:txBody>
          <a:bodyPr anchor="ctr">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Text Placeholder 3"/>
          <p:cNvSpPr>
            <a:spLocks noGrp="1"/>
          </p:cNvSpPr>
          <p:nvPr>
            <p:ph type="body" sz="half" idx="2"/>
          </p:nvPr>
        </p:nvSpPr>
        <p:spPr>
          <a:xfrm>
            <a:off x="2589212" y="1598613"/>
            <a:ext cx="3505199"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los estilos de texto del patrón</a:t>
            </a:r>
          </a:p>
        </p:txBody>
      </p:sp>
      <p:sp>
        <p:nvSpPr>
          <p:cNvPr id="5" name="Date Placeholder 4"/>
          <p:cNvSpPr>
            <a:spLocks noGrp="1"/>
          </p:cNvSpPr>
          <p:nvPr>
            <p:ph type="dt" sz="half" idx="10"/>
          </p:nvPr>
        </p:nvSpPr>
        <p:spPr/>
        <p:txBody>
          <a:bodyPr/>
          <a:lstStyle/>
          <a:p>
            <a:fld id="{9AA423DB-2C94-451E-A08C-16867339F4B2}" type="datetimeFigureOut">
              <a:rPr lang="es-AR" smtClean="0"/>
              <a:t>26/4/2023</a:t>
            </a:fld>
            <a:endParaRPr lang="es-AR"/>
          </a:p>
        </p:txBody>
      </p:sp>
      <p:sp>
        <p:nvSpPr>
          <p:cNvPr id="6" name="Footer Placeholder 5"/>
          <p:cNvSpPr>
            <a:spLocks noGrp="1"/>
          </p:cNvSpPr>
          <p:nvPr>
            <p:ph type="ftr" sz="quarter" idx="11"/>
          </p:nvPr>
        </p:nvSpPr>
        <p:spPr/>
        <p:txBody>
          <a:bodyPr/>
          <a:lstStyle/>
          <a:p>
            <a:endParaRPr lang="es-AR"/>
          </a:p>
        </p:txBody>
      </p:sp>
      <p:sp>
        <p:nvSpPr>
          <p:cNvPr id="9"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131A2A03-B38C-41DD-82EA-4F2966844405}" type="slidenum">
              <a:rPr lang="es-AR" smtClean="0"/>
              <a:t>‹Nº›</a:t>
            </a:fld>
            <a:endParaRPr lang="es-AR"/>
          </a:p>
        </p:txBody>
      </p:sp>
    </p:spTree>
    <p:extLst>
      <p:ext uri="{BB962C8B-B14F-4D97-AF65-F5344CB8AC3E}">
        <p14:creationId xmlns:p14="http://schemas.microsoft.com/office/powerpoint/2010/main" val="38948595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2589213" y="4800600"/>
            <a:ext cx="8915400" cy="566738"/>
          </a:xfrm>
        </p:spPr>
        <p:txBody>
          <a:bodyPr anchor="b">
            <a:normAutofit/>
          </a:bodyPr>
          <a:lstStyle>
            <a:lvl1pPr algn="l">
              <a:defRPr sz="2400" b="0"/>
            </a:lvl1pPr>
          </a:lstStyle>
          <a:p>
            <a:r>
              <a:rPr lang="es-ES"/>
              <a:t>Haga clic para modificar el estilo de título del patrón</a:t>
            </a:r>
            <a:endParaRPr lang="en-US" dirty="0"/>
          </a:p>
        </p:txBody>
      </p:sp>
      <p:sp>
        <p:nvSpPr>
          <p:cNvPr id="3" name="Picture Placeholder 2"/>
          <p:cNvSpPr>
            <a:spLocks noGrp="1" noChangeAspect="1"/>
          </p:cNvSpPr>
          <p:nvPr>
            <p:ph type="pic" idx="1"/>
          </p:nvPr>
        </p:nvSpPr>
        <p:spPr>
          <a:xfrm>
            <a:off x="2589212" y="634965"/>
            <a:ext cx="8915400"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s-ES"/>
              <a:t>Haga clic en el icono para agregar una imagen</a:t>
            </a:r>
            <a:endParaRPr lang="en-US" dirty="0"/>
          </a:p>
        </p:txBody>
      </p:sp>
      <p:sp>
        <p:nvSpPr>
          <p:cNvPr id="4" name="Text Placeholder 3"/>
          <p:cNvSpPr>
            <a:spLocks noGrp="1"/>
          </p:cNvSpPr>
          <p:nvPr>
            <p:ph type="body" sz="half" idx="2"/>
          </p:nvPr>
        </p:nvSpPr>
        <p:spPr>
          <a:xfrm>
            <a:off x="2589213" y="5367338"/>
            <a:ext cx="8915400"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los estilos de texto del patrón</a:t>
            </a:r>
          </a:p>
        </p:txBody>
      </p:sp>
      <p:sp>
        <p:nvSpPr>
          <p:cNvPr id="5" name="Date Placeholder 4"/>
          <p:cNvSpPr>
            <a:spLocks noGrp="1"/>
          </p:cNvSpPr>
          <p:nvPr>
            <p:ph type="dt" sz="half" idx="10"/>
          </p:nvPr>
        </p:nvSpPr>
        <p:spPr/>
        <p:txBody>
          <a:bodyPr/>
          <a:lstStyle/>
          <a:p>
            <a:fld id="{9AA423DB-2C94-451E-A08C-16867339F4B2}" type="datetimeFigureOut">
              <a:rPr lang="es-AR" smtClean="0"/>
              <a:t>26/4/2023</a:t>
            </a:fld>
            <a:endParaRPr lang="es-AR"/>
          </a:p>
        </p:txBody>
      </p:sp>
      <p:sp>
        <p:nvSpPr>
          <p:cNvPr id="6" name="Footer Placeholder 5"/>
          <p:cNvSpPr>
            <a:spLocks noGrp="1"/>
          </p:cNvSpPr>
          <p:nvPr>
            <p:ph type="ftr" sz="quarter" idx="11"/>
          </p:nvPr>
        </p:nvSpPr>
        <p:spPr/>
        <p:txBody>
          <a:bodyPr/>
          <a:lstStyle/>
          <a:p>
            <a:endParaRPr lang="es-AR"/>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131A2A03-B38C-41DD-82EA-4F2966844405}" type="slidenum">
              <a:rPr lang="es-AR" smtClean="0"/>
              <a:t>‹Nº›</a:t>
            </a:fld>
            <a:endParaRPr lang="es-AR"/>
          </a:p>
        </p:txBody>
      </p:sp>
    </p:spTree>
    <p:extLst>
      <p:ext uri="{BB962C8B-B14F-4D97-AF65-F5344CB8AC3E}">
        <p14:creationId xmlns:p14="http://schemas.microsoft.com/office/powerpoint/2010/main" val="397936899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23" name="Group 22"/>
          <p:cNvGrpSpPr/>
          <p:nvPr/>
        </p:nvGrpSpPr>
        <p:grpSpPr>
          <a:xfrm>
            <a:off x="1" y="228600"/>
            <a:ext cx="2851516" cy="6638628"/>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10" name="Group 9"/>
          <p:cNvGrpSpPr/>
          <p:nvPr/>
        </p:nvGrpSpPr>
        <p:grpSpPr>
          <a:xfrm>
            <a:off x="27221" y="-786"/>
            <a:ext cx="2356674" cy="6854039"/>
            <a:chOff x="6627813" y="194833"/>
            <a:chExt cx="1952625" cy="5678918"/>
          </a:xfrm>
        </p:grpSpPr>
        <p:sp>
          <p:nvSpPr>
            <p:cNvPr id="11" name="Freeform 27"/>
            <p:cNvSpPr/>
            <p:nvPr/>
          </p:nvSpPr>
          <p:spPr bwMode="auto">
            <a:xfrm>
              <a:off x="6627813" y="194833"/>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7" name="Rectangle 6"/>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2592924" y="624110"/>
            <a:ext cx="8911687" cy="1280890"/>
          </a:xfrm>
          <a:prstGeom prst="rect">
            <a:avLst/>
          </a:prstGeom>
        </p:spPr>
        <p:txBody>
          <a:bodyPr vert="horz" lIns="91440" tIns="45720" rIns="91440" bIns="45720" rtlCol="0" anchor="t">
            <a:normAutofit/>
          </a:bodyPr>
          <a:lstStyle/>
          <a:p>
            <a:r>
              <a:rPr lang="es-ES"/>
              <a:t>Haga clic para modificar el estilo de título del patrón</a:t>
            </a:r>
            <a:endParaRPr lang="en-US" dirty="0"/>
          </a:p>
        </p:txBody>
      </p:sp>
      <p:sp>
        <p:nvSpPr>
          <p:cNvPr id="3" name="Text Placeholder 2"/>
          <p:cNvSpPr>
            <a:spLocks noGrp="1"/>
          </p:cNvSpPr>
          <p:nvPr>
            <p:ph type="body" idx="1"/>
          </p:nvPr>
        </p:nvSpPr>
        <p:spPr>
          <a:xfrm>
            <a:off x="2589212" y="2133600"/>
            <a:ext cx="8915400" cy="3886200"/>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2"/>
          </p:nvPr>
        </p:nvSpPr>
        <p:spPr>
          <a:xfrm>
            <a:off x="10361612" y="6130437"/>
            <a:ext cx="1146283" cy="370396"/>
          </a:xfrm>
          <a:prstGeom prst="rect">
            <a:avLst/>
          </a:prstGeom>
        </p:spPr>
        <p:txBody>
          <a:bodyPr vert="horz" lIns="91440" tIns="45720" rIns="91440" bIns="45720" rtlCol="0" anchor="ctr"/>
          <a:lstStyle>
            <a:lvl1pPr algn="r">
              <a:defRPr sz="900">
                <a:solidFill>
                  <a:schemeClr val="tx1">
                    <a:tint val="75000"/>
                  </a:schemeClr>
                </a:solidFill>
              </a:defRPr>
            </a:lvl1pPr>
          </a:lstStyle>
          <a:p>
            <a:fld id="{9AA423DB-2C94-451E-A08C-16867339F4B2}" type="datetimeFigureOut">
              <a:rPr lang="es-AR" smtClean="0"/>
              <a:t>26/4/2023</a:t>
            </a:fld>
            <a:endParaRPr lang="es-AR"/>
          </a:p>
        </p:txBody>
      </p:sp>
      <p:sp>
        <p:nvSpPr>
          <p:cNvPr id="5" name="Footer Placeholder 4"/>
          <p:cNvSpPr>
            <a:spLocks noGrp="1"/>
          </p:cNvSpPr>
          <p:nvPr>
            <p:ph type="ftr" sz="quarter" idx="3"/>
          </p:nvPr>
        </p:nvSpPr>
        <p:spPr>
          <a:xfrm>
            <a:off x="2589212" y="6135808"/>
            <a:ext cx="7619999"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s-AR"/>
          </a:p>
        </p:txBody>
      </p:sp>
      <p:sp>
        <p:nvSpPr>
          <p:cNvPr id="6" name="Slide Number Placeholder 5"/>
          <p:cNvSpPr>
            <a:spLocks noGrp="1"/>
          </p:cNvSpPr>
          <p:nvPr>
            <p:ph type="sldNum" sz="quarter" idx="4"/>
          </p:nvPr>
        </p:nvSpPr>
        <p:spPr bwMode="gray">
          <a:xfrm>
            <a:off x="531812" y="787782"/>
            <a:ext cx="779767" cy="365125"/>
          </a:xfrm>
          <a:prstGeom prst="rect">
            <a:avLst/>
          </a:prstGeom>
        </p:spPr>
        <p:txBody>
          <a:bodyPr vert="horz" lIns="91440" tIns="45720" rIns="91440" bIns="45720" rtlCol="0" anchor="ctr"/>
          <a:lstStyle>
            <a:lvl1pPr algn="r">
              <a:defRPr sz="2000">
                <a:solidFill>
                  <a:srgbClr val="FEFFFF"/>
                </a:solidFill>
              </a:defRPr>
            </a:lvl1pPr>
          </a:lstStyle>
          <a:p>
            <a:fld id="{131A2A03-B38C-41DD-82EA-4F2966844405}" type="slidenum">
              <a:rPr lang="es-AR" smtClean="0"/>
              <a:t>‹Nº›</a:t>
            </a:fld>
            <a:endParaRPr lang="es-AR"/>
          </a:p>
        </p:txBody>
      </p:sp>
    </p:spTree>
    <p:extLst>
      <p:ext uri="{BB962C8B-B14F-4D97-AF65-F5344CB8AC3E}">
        <p14:creationId xmlns:p14="http://schemas.microsoft.com/office/powerpoint/2010/main" val="136080775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Lst>
  <p:txStyles>
    <p:title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hyperlink" Target="mailto:vicentecalbo@yahoo.com.ar" TargetMode="Externa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1.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7D9E717-EC91-1C56-AFC1-0B3C600FF1F2}"/>
              </a:ext>
            </a:extLst>
          </p:cNvPr>
          <p:cNvSpPr>
            <a:spLocks noGrp="1"/>
          </p:cNvSpPr>
          <p:nvPr>
            <p:ph type="ctrTitle"/>
          </p:nvPr>
        </p:nvSpPr>
        <p:spPr/>
        <p:txBody>
          <a:bodyPr/>
          <a:lstStyle/>
          <a:p>
            <a:r>
              <a:rPr lang="es-AR" dirty="0"/>
              <a:t>TALLER</a:t>
            </a:r>
          </a:p>
        </p:txBody>
      </p:sp>
      <p:sp>
        <p:nvSpPr>
          <p:cNvPr id="3" name="Subtítulo 2">
            <a:extLst>
              <a:ext uri="{FF2B5EF4-FFF2-40B4-BE49-F238E27FC236}">
                <a16:creationId xmlns:a16="http://schemas.microsoft.com/office/drawing/2014/main" id="{19CCD287-EB98-4242-9646-25D2DBBB4312}"/>
              </a:ext>
            </a:extLst>
          </p:cNvPr>
          <p:cNvSpPr>
            <a:spLocks noGrp="1"/>
          </p:cNvSpPr>
          <p:nvPr>
            <p:ph type="subTitle" idx="1"/>
          </p:nvPr>
        </p:nvSpPr>
        <p:spPr/>
        <p:txBody>
          <a:bodyPr/>
          <a:lstStyle/>
          <a:p>
            <a:r>
              <a:rPr lang="es-AR" sz="3200" b="1" dirty="0"/>
              <a:t>COMUNICACIÓN (O PONENCIA) – (PAPER)</a:t>
            </a:r>
          </a:p>
          <a:p>
            <a:endParaRPr lang="es-AR" dirty="0"/>
          </a:p>
        </p:txBody>
      </p:sp>
    </p:spTree>
    <p:extLst>
      <p:ext uri="{BB962C8B-B14F-4D97-AF65-F5344CB8AC3E}">
        <p14:creationId xmlns:p14="http://schemas.microsoft.com/office/powerpoint/2010/main" val="2620501352"/>
      </p:ext>
    </p:extLst>
  </p:cSld>
  <p:clrMapOvr>
    <a:masterClrMapping/>
  </p:clrMapOvr>
  <p:transition spd="slow">
    <p:wip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563CA1E-AD93-7E31-466E-4A293EC91743}"/>
              </a:ext>
            </a:extLst>
          </p:cNvPr>
          <p:cNvSpPr>
            <a:spLocks noGrp="1"/>
          </p:cNvSpPr>
          <p:nvPr>
            <p:ph type="title"/>
          </p:nvPr>
        </p:nvSpPr>
        <p:spPr/>
        <p:txBody>
          <a:bodyPr/>
          <a:lstStyle/>
          <a:p>
            <a:r>
              <a:rPr lang="es-AR" dirty="0"/>
              <a:t>¿Cual es tiempo de exposición?</a:t>
            </a:r>
          </a:p>
        </p:txBody>
      </p:sp>
      <p:sp>
        <p:nvSpPr>
          <p:cNvPr id="3" name="Marcador de contenido 2">
            <a:extLst>
              <a:ext uri="{FF2B5EF4-FFF2-40B4-BE49-F238E27FC236}">
                <a16:creationId xmlns:a16="http://schemas.microsoft.com/office/drawing/2014/main" id="{78C633C4-FA0E-569D-C43B-1A59873CD074}"/>
              </a:ext>
            </a:extLst>
          </p:cNvPr>
          <p:cNvSpPr>
            <a:spLocks noGrp="1"/>
          </p:cNvSpPr>
          <p:nvPr>
            <p:ph idx="1"/>
          </p:nvPr>
        </p:nvSpPr>
        <p:spPr>
          <a:xfrm>
            <a:off x="838200" y="2641551"/>
            <a:ext cx="10515600" cy="4351338"/>
          </a:xfrm>
        </p:spPr>
        <p:txBody>
          <a:bodyPr>
            <a:normAutofit/>
          </a:bodyPr>
          <a:lstStyle/>
          <a:p>
            <a:r>
              <a:rPr lang="es-AR" sz="2000" dirty="0"/>
              <a:t>En promedio 10 minutos</a:t>
            </a:r>
          </a:p>
          <a:p>
            <a:endParaRPr lang="es-AR" sz="2000" dirty="0"/>
          </a:p>
          <a:p>
            <a:r>
              <a:rPr lang="es-AR" sz="2000" dirty="0"/>
              <a:t>Luego suele abrirse la ronda de preguntas de unos 5 minutos</a:t>
            </a:r>
          </a:p>
        </p:txBody>
      </p:sp>
    </p:spTree>
    <p:extLst>
      <p:ext uri="{BB962C8B-B14F-4D97-AF65-F5344CB8AC3E}">
        <p14:creationId xmlns:p14="http://schemas.microsoft.com/office/powerpoint/2010/main" val="2925347009"/>
      </p:ext>
    </p:extLst>
  </p:cSld>
  <p:clrMapOvr>
    <a:masterClrMapping/>
  </p:clrMapOvr>
  <p:transition spd="slow">
    <p:wip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F9CAFC8-1E67-81CD-9640-CC41138CA213}"/>
              </a:ext>
            </a:extLst>
          </p:cNvPr>
          <p:cNvSpPr>
            <a:spLocks noGrp="1"/>
          </p:cNvSpPr>
          <p:nvPr>
            <p:ph type="title"/>
          </p:nvPr>
        </p:nvSpPr>
        <p:spPr>
          <a:xfrm>
            <a:off x="2592925" y="624110"/>
            <a:ext cx="9068988" cy="1280890"/>
          </a:xfrm>
        </p:spPr>
        <p:txBody>
          <a:bodyPr/>
          <a:lstStyle/>
          <a:p>
            <a:r>
              <a:rPr lang="es-AR" dirty="0"/>
              <a:t>Resumen. ¿Que cosas son importantes?</a:t>
            </a:r>
          </a:p>
        </p:txBody>
      </p:sp>
      <p:sp>
        <p:nvSpPr>
          <p:cNvPr id="3" name="Marcador de contenido 2">
            <a:extLst>
              <a:ext uri="{FF2B5EF4-FFF2-40B4-BE49-F238E27FC236}">
                <a16:creationId xmlns:a16="http://schemas.microsoft.com/office/drawing/2014/main" id="{B2670AC5-D802-84E9-542D-1DC3C82DB362}"/>
              </a:ext>
            </a:extLst>
          </p:cNvPr>
          <p:cNvSpPr>
            <a:spLocks noGrp="1"/>
          </p:cNvSpPr>
          <p:nvPr>
            <p:ph idx="1"/>
          </p:nvPr>
        </p:nvSpPr>
        <p:spPr/>
        <p:txBody>
          <a:bodyPr>
            <a:noAutofit/>
          </a:bodyPr>
          <a:lstStyle/>
          <a:p>
            <a:pPr algn="just"/>
            <a:r>
              <a:rPr lang="es-AR" sz="2000" dirty="0"/>
              <a:t>El resumen se escribe al final, luego de haber concluido el trabajo.</a:t>
            </a:r>
          </a:p>
          <a:p>
            <a:pPr algn="just"/>
            <a:endParaRPr lang="es-AR" sz="2000" dirty="0"/>
          </a:p>
          <a:p>
            <a:pPr algn="just"/>
            <a:r>
              <a:rPr lang="es-AR" sz="2000" dirty="0"/>
              <a:t>Algunos congresos llaman a presentar resúmenes, de ser aprobados aceptan luego el trabajo.</a:t>
            </a:r>
          </a:p>
          <a:p>
            <a:pPr algn="just"/>
            <a:endParaRPr lang="es-AR" sz="2000" dirty="0"/>
          </a:p>
          <a:p>
            <a:pPr algn="just"/>
            <a:r>
              <a:rPr lang="es-AR" sz="2000" dirty="0"/>
              <a:t>Algunos congresos aceptan, aprueban y publican solamente resúmenes.</a:t>
            </a:r>
          </a:p>
          <a:p>
            <a:pPr algn="just"/>
            <a:endParaRPr lang="es-AR" sz="2000" dirty="0"/>
          </a:p>
          <a:p>
            <a:pPr algn="just"/>
            <a:r>
              <a:rPr lang="es-AR" sz="2000" dirty="0"/>
              <a:t>El resumen condensa el problema, la metodología, las conclusiones y las recomendaciones.</a:t>
            </a:r>
          </a:p>
        </p:txBody>
      </p:sp>
    </p:spTree>
    <p:extLst>
      <p:ext uri="{BB962C8B-B14F-4D97-AF65-F5344CB8AC3E}">
        <p14:creationId xmlns:p14="http://schemas.microsoft.com/office/powerpoint/2010/main" val="1070495318"/>
      </p:ext>
    </p:extLst>
  </p:cSld>
  <p:clrMapOvr>
    <a:masterClrMapping/>
  </p:clrMapOvr>
  <p:transition spd="slow">
    <p:wip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4AAD8FC-DF03-5D25-59C5-767D022E87A8}"/>
              </a:ext>
            </a:extLst>
          </p:cNvPr>
          <p:cNvSpPr>
            <a:spLocks noGrp="1"/>
          </p:cNvSpPr>
          <p:nvPr>
            <p:ph type="title"/>
          </p:nvPr>
        </p:nvSpPr>
        <p:spPr/>
        <p:txBody>
          <a:bodyPr/>
          <a:lstStyle/>
          <a:p>
            <a:r>
              <a:rPr lang="es-AR" dirty="0"/>
              <a:t>POSTER</a:t>
            </a:r>
          </a:p>
        </p:txBody>
      </p:sp>
      <p:sp>
        <p:nvSpPr>
          <p:cNvPr id="3" name="Marcador de contenido 2">
            <a:extLst>
              <a:ext uri="{FF2B5EF4-FFF2-40B4-BE49-F238E27FC236}">
                <a16:creationId xmlns:a16="http://schemas.microsoft.com/office/drawing/2014/main" id="{424E7A12-9713-FA45-8258-2ACF08EBE6C5}"/>
              </a:ext>
            </a:extLst>
          </p:cNvPr>
          <p:cNvSpPr>
            <a:spLocks noGrp="1"/>
          </p:cNvSpPr>
          <p:nvPr>
            <p:ph idx="1"/>
          </p:nvPr>
        </p:nvSpPr>
        <p:spPr>
          <a:xfrm>
            <a:off x="2589212" y="1669774"/>
            <a:ext cx="8915400" cy="3777622"/>
          </a:xfrm>
        </p:spPr>
        <p:txBody>
          <a:bodyPr>
            <a:noAutofit/>
          </a:bodyPr>
          <a:lstStyle/>
          <a:p>
            <a:pPr marL="0" indent="0">
              <a:buNone/>
            </a:pPr>
            <a:r>
              <a:rPr lang="es-AR" sz="2000" dirty="0"/>
              <a:t>El poster no es el hermano menor </a:t>
            </a:r>
            <a:r>
              <a:rPr lang="es-AR" sz="2000"/>
              <a:t>del trabajo.</a:t>
            </a:r>
            <a:endParaRPr lang="es-AR" sz="2000" dirty="0"/>
          </a:p>
          <a:p>
            <a:pPr marL="0" indent="0">
              <a:buNone/>
            </a:pPr>
            <a:endParaRPr lang="es-AR" sz="2000" dirty="0"/>
          </a:p>
          <a:p>
            <a:pPr marL="0" indent="0">
              <a:buNone/>
            </a:pPr>
            <a:r>
              <a:rPr lang="es-AR" sz="2000" dirty="0"/>
              <a:t>Poster es el formato lámina que suele contener el trabajo completo o una reducción mínima de el.  Los tamaños van de 0,90 x 0,60 m a 1,2 x 0,80 m. </a:t>
            </a:r>
          </a:p>
          <a:p>
            <a:pPr marL="0" indent="0">
              <a:buNone/>
            </a:pPr>
            <a:endParaRPr lang="es-AR" sz="2000" dirty="0"/>
          </a:p>
          <a:p>
            <a:pPr marL="0" indent="0">
              <a:buNone/>
            </a:pPr>
            <a:r>
              <a:rPr lang="es-AR" sz="2000" dirty="0"/>
              <a:t>Están expuestos durante todo el evento.</a:t>
            </a:r>
          </a:p>
          <a:p>
            <a:pPr marL="0" indent="0">
              <a:buNone/>
            </a:pPr>
            <a:endParaRPr lang="es-AR" sz="2000" dirty="0"/>
          </a:p>
          <a:p>
            <a:pPr marL="0" indent="0">
              <a:buNone/>
            </a:pPr>
            <a:r>
              <a:rPr lang="es-AR" sz="2000" dirty="0"/>
              <a:t>Suele establecerse una pausa para que los participantes los visiten y los autores respondan preguntas.</a:t>
            </a:r>
          </a:p>
          <a:p>
            <a:pPr marL="0" indent="0">
              <a:buNone/>
            </a:pPr>
            <a:endParaRPr lang="es-AR" sz="2000" dirty="0"/>
          </a:p>
          <a:p>
            <a:pPr marL="0" indent="0">
              <a:buNone/>
            </a:pPr>
            <a:r>
              <a:rPr lang="es-AR" sz="2000" dirty="0"/>
              <a:t>Puede ser una sola filmina de </a:t>
            </a:r>
            <a:r>
              <a:rPr lang="es-AR" sz="2000" dirty="0" err="1"/>
              <a:t>Power</a:t>
            </a:r>
            <a:r>
              <a:rPr lang="es-AR" sz="2000" dirty="0"/>
              <a:t> Point.</a:t>
            </a:r>
          </a:p>
        </p:txBody>
      </p:sp>
    </p:spTree>
    <p:extLst>
      <p:ext uri="{BB962C8B-B14F-4D97-AF65-F5344CB8AC3E}">
        <p14:creationId xmlns:p14="http://schemas.microsoft.com/office/powerpoint/2010/main" val="196172977"/>
      </p:ext>
    </p:extLst>
  </p:cSld>
  <p:clrMapOvr>
    <a:masterClrMapping/>
  </p:clrMapOvr>
  <p:transition spd="slow">
    <p:wip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8EB71CD5-594B-0896-CAC1-E33B3EADE689}"/>
              </a:ext>
            </a:extLst>
          </p:cNvPr>
          <p:cNvSpPr>
            <a:spLocks noGrp="1"/>
          </p:cNvSpPr>
          <p:nvPr>
            <p:ph type="title"/>
          </p:nvPr>
        </p:nvSpPr>
        <p:spPr/>
        <p:txBody>
          <a:bodyPr/>
          <a:lstStyle/>
          <a:p>
            <a:r>
              <a:rPr lang="es-AR" dirty="0"/>
              <a:t>Exposición del poster</a:t>
            </a:r>
          </a:p>
        </p:txBody>
      </p:sp>
      <p:sp>
        <p:nvSpPr>
          <p:cNvPr id="3" name="Marcador de contenido 2">
            <a:extLst>
              <a:ext uri="{FF2B5EF4-FFF2-40B4-BE49-F238E27FC236}">
                <a16:creationId xmlns:a16="http://schemas.microsoft.com/office/drawing/2014/main" id="{F84399F3-3DC4-083C-3C03-7278484DF2E0}"/>
              </a:ext>
            </a:extLst>
          </p:cNvPr>
          <p:cNvSpPr>
            <a:spLocks noGrp="1"/>
          </p:cNvSpPr>
          <p:nvPr>
            <p:ph idx="1"/>
          </p:nvPr>
        </p:nvSpPr>
        <p:spPr/>
        <p:txBody>
          <a:bodyPr/>
          <a:lstStyle/>
          <a:p>
            <a:endParaRPr lang="es-AR"/>
          </a:p>
        </p:txBody>
      </p:sp>
    </p:spTree>
    <p:extLst>
      <p:ext uri="{BB962C8B-B14F-4D97-AF65-F5344CB8AC3E}">
        <p14:creationId xmlns:p14="http://schemas.microsoft.com/office/powerpoint/2010/main" val="1594050491"/>
      </p:ext>
    </p:extLst>
  </p:cSld>
  <p:clrMapOvr>
    <a:masterClrMapping/>
  </p:clrMapOvr>
  <p:transition spd="slow">
    <p:wip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B2F204D-67C6-DA1F-E184-149E5827746F}"/>
              </a:ext>
            </a:extLst>
          </p:cNvPr>
          <p:cNvSpPr>
            <a:spLocks noGrp="1"/>
          </p:cNvSpPr>
          <p:nvPr>
            <p:ph type="title"/>
          </p:nvPr>
        </p:nvSpPr>
        <p:spPr/>
        <p:txBody>
          <a:bodyPr/>
          <a:lstStyle/>
          <a:p>
            <a:r>
              <a:rPr lang="es-AR" dirty="0"/>
              <a:t>¿Revistas indexadas. Cual se su importancia?</a:t>
            </a:r>
          </a:p>
        </p:txBody>
      </p:sp>
      <p:sp>
        <p:nvSpPr>
          <p:cNvPr id="3" name="Marcador de contenido 2">
            <a:extLst>
              <a:ext uri="{FF2B5EF4-FFF2-40B4-BE49-F238E27FC236}">
                <a16:creationId xmlns:a16="http://schemas.microsoft.com/office/drawing/2014/main" id="{534E5B8D-8135-D4FB-F581-36E8DBF235DD}"/>
              </a:ext>
            </a:extLst>
          </p:cNvPr>
          <p:cNvSpPr>
            <a:spLocks noGrp="1"/>
          </p:cNvSpPr>
          <p:nvPr>
            <p:ph idx="1"/>
          </p:nvPr>
        </p:nvSpPr>
        <p:spPr>
          <a:xfrm>
            <a:off x="1023729" y="3208341"/>
            <a:ext cx="10837985" cy="4973564"/>
          </a:xfrm>
        </p:spPr>
        <p:txBody>
          <a:bodyPr>
            <a:normAutofit/>
          </a:bodyPr>
          <a:lstStyle/>
          <a:p>
            <a:pPr marL="0" indent="0" algn="just">
              <a:lnSpc>
                <a:spcPct val="120000"/>
              </a:lnSpc>
              <a:buNone/>
            </a:pPr>
            <a:r>
              <a:rPr lang="es-ES" sz="2000" b="0" i="0" dirty="0">
                <a:solidFill>
                  <a:srgbClr val="202124"/>
                </a:solidFill>
                <a:effectLst/>
              </a:rPr>
              <a:t>¿ </a:t>
            </a:r>
            <a:r>
              <a:rPr lang="es-ES" sz="2000" dirty="0"/>
              <a:t>Qué es una revista indexada o indizada? </a:t>
            </a:r>
          </a:p>
          <a:p>
            <a:pPr marL="0" indent="0" algn="just">
              <a:lnSpc>
                <a:spcPct val="120000"/>
              </a:lnSpc>
              <a:buNone/>
            </a:pPr>
            <a:r>
              <a:rPr lang="es-ES" sz="2000" dirty="0"/>
              <a:t>Es publicación periódica de investigación que demuestra una alta calidad y ha sido listada en alguna base de datos de consulta mundial, lo que habitualmente trae de la mano que la publicación tenga un excelente FI (factor de impacto).</a:t>
            </a:r>
          </a:p>
          <a:p>
            <a:pPr algn="just"/>
            <a:endParaRPr lang="es-AR" dirty="0">
              <a:latin typeface="Calibri "/>
            </a:endParaRPr>
          </a:p>
        </p:txBody>
      </p:sp>
    </p:spTree>
    <p:extLst>
      <p:ext uri="{BB962C8B-B14F-4D97-AF65-F5344CB8AC3E}">
        <p14:creationId xmlns:p14="http://schemas.microsoft.com/office/powerpoint/2010/main" val="34507179"/>
      </p:ext>
    </p:extLst>
  </p:cSld>
  <p:clrMapOvr>
    <a:masterClrMapping/>
  </p:clrMapOvr>
  <p:transition spd="slow">
    <p:wip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6C2BC60-2BD4-DA8B-33E9-3CF70E554DE0}"/>
              </a:ext>
            </a:extLst>
          </p:cNvPr>
          <p:cNvSpPr>
            <a:spLocks noGrp="1"/>
          </p:cNvSpPr>
          <p:nvPr>
            <p:ph type="title"/>
          </p:nvPr>
        </p:nvSpPr>
        <p:spPr/>
        <p:txBody>
          <a:bodyPr/>
          <a:lstStyle/>
          <a:p>
            <a:r>
              <a:rPr lang="es-AR" dirty="0"/>
              <a:t>¿Revistas indexadas. Cual se su importancia?</a:t>
            </a:r>
          </a:p>
        </p:txBody>
      </p:sp>
      <p:sp>
        <p:nvSpPr>
          <p:cNvPr id="3" name="Marcador de contenido 2">
            <a:extLst>
              <a:ext uri="{FF2B5EF4-FFF2-40B4-BE49-F238E27FC236}">
                <a16:creationId xmlns:a16="http://schemas.microsoft.com/office/drawing/2014/main" id="{91737C0B-96EC-FA06-5A98-EBFEA5930AF8}"/>
              </a:ext>
            </a:extLst>
          </p:cNvPr>
          <p:cNvSpPr>
            <a:spLocks noGrp="1"/>
          </p:cNvSpPr>
          <p:nvPr>
            <p:ph idx="1"/>
          </p:nvPr>
        </p:nvSpPr>
        <p:spPr/>
        <p:txBody>
          <a:bodyPr/>
          <a:lstStyle/>
          <a:p>
            <a:r>
              <a:rPr lang="es-AR" dirty="0"/>
              <a:t>Tienen puntuación o categorías que marcan una jerarquía en la calidad académica que representan.</a:t>
            </a:r>
          </a:p>
          <a:p>
            <a:endParaRPr lang="es-AR" dirty="0"/>
          </a:p>
          <a:p>
            <a:r>
              <a:rPr lang="es-AR" dirty="0"/>
              <a:t>Se paga. Publicar en ellas es caro.</a:t>
            </a:r>
          </a:p>
          <a:p>
            <a:endParaRPr lang="es-AR" dirty="0"/>
          </a:p>
          <a:p>
            <a:r>
              <a:rPr lang="es-AR" dirty="0"/>
              <a:t>Tienen comités evaluadores de expertos que cobran honorarios por evaluar un </a:t>
            </a:r>
            <a:r>
              <a:rPr lang="es-AR" dirty="0" err="1"/>
              <a:t>paper</a:t>
            </a:r>
            <a:r>
              <a:rPr lang="es-AR" dirty="0"/>
              <a:t>.</a:t>
            </a:r>
          </a:p>
          <a:p>
            <a:endParaRPr lang="es-AR" dirty="0"/>
          </a:p>
          <a:p>
            <a:r>
              <a:rPr lang="es-AR" dirty="0"/>
              <a:t>Tienen ISSN</a:t>
            </a:r>
          </a:p>
        </p:txBody>
      </p:sp>
    </p:spTree>
    <p:extLst>
      <p:ext uri="{BB962C8B-B14F-4D97-AF65-F5344CB8AC3E}">
        <p14:creationId xmlns:p14="http://schemas.microsoft.com/office/powerpoint/2010/main" val="3801332508"/>
      </p:ext>
    </p:extLst>
  </p:cSld>
  <p:clrMapOvr>
    <a:masterClrMapping/>
  </p:clrMapOvr>
  <p:transition spd="slow">
    <p:wip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82AD748-EAE6-E11B-2F67-F46515A755C5}"/>
              </a:ext>
            </a:extLst>
          </p:cNvPr>
          <p:cNvSpPr>
            <a:spLocks noGrp="1"/>
          </p:cNvSpPr>
          <p:nvPr>
            <p:ph type="title"/>
          </p:nvPr>
        </p:nvSpPr>
        <p:spPr/>
        <p:txBody>
          <a:bodyPr/>
          <a:lstStyle/>
          <a:p>
            <a:endParaRPr lang="es-AR"/>
          </a:p>
        </p:txBody>
      </p:sp>
      <p:sp>
        <p:nvSpPr>
          <p:cNvPr id="3" name="Marcador de contenido 2">
            <a:extLst>
              <a:ext uri="{FF2B5EF4-FFF2-40B4-BE49-F238E27FC236}">
                <a16:creationId xmlns:a16="http://schemas.microsoft.com/office/drawing/2014/main" id="{F4900F13-02E0-AFC2-66F6-B7612F899880}"/>
              </a:ext>
            </a:extLst>
          </p:cNvPr>
          <p:cNvSpPr>
            <a:spLocks noGrp="1"/>
          </p:cNvSpPr>
          <p:nvPr>
            <p:ph idx="1"/>
          </p:nvPr>
        </p:nvSpPr>
        <p:spPr/>
        <p:txBody>
          <a:bodyPr>
            <a:normAutofit lnSpcReduction="10000"/>
          </a:bodyPr>
          <a:lstStyle/>
          <a:p>
            <a:pPr marL="0" indent="0" algn="l">
              <a:buNone/>
            </a:pPr>
            <a:r>
              <a:rPr lang="es-AR" sz="2000" b="1" i="0" dirty="0">
                <a:solidFill>
                  <a:srgbClr val="202124"/>
                </a:solidFill>
                <a:effectLst/>
                <a:latin typeface="arial" panose="020B0604020202020204" pitchFamily="34" charset="0"/>
              </a:rPr>
              <a:t>Bases de datos para indexar revistas:</a:t>
            </a:r>
            <a:endParaRPr lang="es-AR" sz="2000" b="0" i="0" dirty="0">
              <a:solidFill>
                <a:srgbClr val="202124"/>
              </a:solidFill>
              <a:effectLst/>
              <a:latin typeface="arial" panose="020B0604020202020204" pitchFamily="34" charset="0"/>
            </a:endParaRPr>
          </a:p>
          <a:p>
            <a:pPr algn="l">
              <a:buFont typeface="Arial" panose="020B0604020202020204" pitchFamily="34" charset="0"/>
              <a:buChar char="•"/>
            </a:pPr>
            <a:r>
              <a:rPr lang="es-AR" sz="2000" b="0" i="0" dirty="0">
                <a:solidFill>
                  <a:srgbClr val="202124"/>
                </a:solidFill>
                <a:effectLst/>
                <a:latin typeface="arial" panose="020B0604020202020204" pitchFamily="34" charset="0"/>
              </a:rPr>
              <a:t>SciELO.</a:t>
            </a:r>
          </a:p>
          <a:p>
            <a:pPr algn="l">
              <a:buFont typeface="Arial" panose="020B0604020202020204" pitchFamily="34" charset="0"/>
              <a:buChar char="•"/>
            </a:pPr>
            <a:r>
              <a:rPr lang="es-AR" sz="2000" b="0" i="0" dirty="0">
                <a:solidFill>
                  <a:srgbClr val="202124"/>
                </a:solidFill>
                <a:effectLst/>
                <a:latin typeface="arial" panose="020B0604020202020204" pitchFamily="34" charset="0"/>
              </a:rPr>
              <a:t>ISI.</a:t>
            </a:r>
          </a:p>
          <a:p>
            <a:pPr algn="l">
              <a:buFont typeface="Arial" panose="020B0604020202020204" pitchFamily="34" charset="0"/>
              <a:buChar char="•"/>
            </a:pPr>
            <a:r>
              <a:rPr lang="es-AR" sz="2000" b="0" i="0" dirty="0">
                <a:solidFill>
                  <a:srgbClr val="202124"/>
                </a:solidFill>
                <a:effectLst/>
                <a:latin typeface="arial" panose="020B0604020202020204" pitchFamily="34" charset="0"/>
              </a:rPr>
              <a:t>EBSCO.</a:t>
            </a:r>
          </a:p>
          <a:p>
            <a:pPr algn="l">
              <a:buFont typeface="Arial" panose="020B0604020202020204" pitchFamily="34" charset="0"/>
              <a:buChar char="•"/>
            </a:pPr>
            <a:r>
              <a:rPr lang="es-AR" sz="2000" b="0" i="0" dirty="0" err="1">
                <a:solidFill>
                  <a:srgbClr val="202124"/>
                </a:solidFill>
                <a:effectLst/>
                <a:latin typeface="arial" panose="020B0604020202020204" pitchFamily="34" charset="0"/>
              </a:rPr>
              <a:t>Scopus</a:t>
            </a:r>
            <a:r>
              <a:rPr lang="es-AR" sz="2000" b="0" i="0" dirty="0">
                <a:solidFill>
                  <a:srgbClr val="202124"/>
                </a:solidFill>
                <a:effectLst/>
                <a:latin typeface="arial" panose="020B0604020202020204" pitchFamily="34" charset="0"/>
              </a:rPr>
              <a:t>.</a:t>
            </a:r>
          </a:p>
          <a:p>
            <a:pPr algn="l">
              <a:buFont typeface="Arial" panose="020B0604020202020204" pitchFamily="34" charset="0"/>
              <a:buChar char="•"/>
            </a:pPr>
            <a:r>
              <a:rPr lang="es-AR" sz="2000" b="0" i="0" dirty="0" err="1">
                <a:solidFill>
                  <a:srgbClr val="202124"/>
                </a:solidFill>
                <a:effectLst/>
                <a:latin typeface="arial" panose="020B0604020202020204" pitchFamily="34" charset="0"/>
              </a:rPr>
              <a:t>CUIDENplus</a:t>
            </a:r>
            <a:r>
              <a:rPr lang="es-AR" sz="2000" b="0" i="0" dirty="0">
                <a:solidFill>
                  <a:srgbClr val="202124"/>
                </a:solidFill>
                <a:effectLst/>
                <a:latin typeface="arial" panose="020B0604020202020204" pitchFamily="34" charset="0"/>
              </a:rPr>
              <a:t>.</a:t>
            </a:r>
          </a:p>
          <a:p>
            <a:pPr algn="l">
              <a:buFont typeface="Arial" panose="020B0604020202020204" pitchFamily="34" charset="0"/>
              <a:buChar char="•"/>
            </a:pPr>
            <a:r>
              <a:rPr lang="es-AR" sz="2000" b="0" i="0" dirty="0" err="1">
                <a:solidFill>
                  <a:srgbClr val="202124"/>
                </a:solidFill>
                <a:effectLst/>
                <a:latin typeface="arial" panose="020B0604020202020204" pitchFamily="34" charset="0"/>
              </a:rPr>
              <a:t>Psicodoc</a:t>
            </a:r>
            <a:r>
              <a:rPr lang="es-AR" sz="2000" b="0" i="0" dirty="0">
                <a:solidFill>
                  <a:srgbClr val="202124"/>
                </a:solidFill>
                <a:effectLst/>
                <a:latin typeface="arial" panose="020B0604020202020204" pitchFamily="34" charset="0"/>
              </a:rPr>
              <a:t>.</a:t>
            </a:r>
          </a:p>
          <a:p>
            <a:pPr algn="l">
              <a:buFont typeface="Arial" panose="020B0604020202020204" pitchFamily="34" charset="0"/>
              <a:buChar char="•"/>
            </a:pPr>
            <a:r>
              <a:rPr lang="es-AR" sz="2000" b="0" i="0" dirty="0">
                <a:solidFill>
                  <a:srgbClr val="202124"/>
                </a:solidFill>
                <a:effectLst/>
                <a:latin typeface="arial" panose="020B0604020202020204" pitchFamily="34" charset="0"/>
              </a:rPr>
              <a:t>Clase.</a:t>
            </a:r>
          </a:p>
          <a:p>
            <a:pPr algn="l">
              <a:buFont typeface="Arial" panose="020B0604020202020204" pitchFamily="34" charset="0"/>
              <a:buChar char="•"/>
            </a:pPr>
            <a:r>
              <a:rPr lang="es-AR" sz="2000" b="0" i="0" dirty="0">
                <a:solidFill>
                  <a:srgbClr val="202124"/>
                </a:solidFill>
                <a:effectLst/>
                <a:latin typeface="arial" panose="020B0604020202020204" pitchFamily="34" charset="0"/>
              </a:rPr>
              <a:t>DOAJ.</a:t>
            </a:r>
          </a:p>
          <a:p>
            <a:endParaRPr lang="es-AR" dirty="0"/>
          </a:p>
        </p:txBody>
      </p:sp>
    </p:spTree>
    <p:extLst>
      <p:ext uri="{BB962C8B-B14F-4D97-AF65-F5344CB8AC3E}">
        <p14:creationId xmlns:p14="http://schemas.microsoft.com/office/powerpoint/2010/main" val="1966497883"/>
      </p:ext>
    </p:extLst>
  </p:cSld>
  <p:clrMapOvr>
    <a:masterClrMapping/>
  </p:clrMapOvr>
  <p:transition spd="slow">
    <p:wip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C1DCC83-D00C-C1BF-EC33-94ABCE179782}"/>
              </a:ext>
            </a:extLst>
          </p:cNvPr>
          <p:cNvSpPr>
            <a:spLocks noGrp="1"/>
          </p:cNvSpPr>
          <p:nvPr>
            <p:ph type="title"/>
          </p:nvPr>
        </p:nvSpPr>
        <p:spPr>
          <a:xfrm>
            <a:off x="2173357" y="365125"/>
            <a:ext cx="9038594" cy="1325563"/>
          </a:xfrm>
        </p:spPr>
        <p:txBody>
          <a:bodyPr/>
          <a:lstStyle/>
          <a:p>
            <a:r>
              <a:rPr lang="es-AR" dirty="0"/>
              <a:t>¿Que es un RIA (Repositorio Institucional Abierto)?</a:t>
            </a:r>
          </a:p>
        </p:txBody>
      </p:sp>
      <p:sp>
        <p:nvSpPr>
          <p:cNvPr id="3" name="Marcador de contenido 2">
            <a:extLst>
              <a:ext uri="{FF2B5EF4-FFF2-40B4-BE49-F238E27FC236}">
                <a16:creationId xmlns:a16="http://schemas.microsoft.com/office/drawing/2014/main" id="{4172D066-D1ED-53C0-68D9-19E27894C1A0}"/>
              </a:ext>
            </a:extLst>
          </p:cNvPr>
          <p:cNvSpPr>
            <a:spLocks noGrp="1"/>
          </p:cNvSpPr>
          <p:nvPr>
            <p:ph idx="1"/>
          </p:nvPr>
        </p:nvSpPr>
        <p:spPr/>
        <p:txBody>
          <a:bodyPr>
            <a:noAutofit/>
          </a:bodyPr>
          <a:lstStyle/>
          <a:p>
            <a:r>
              <a:rPr lang="es-AR" sz="2000" dirty="0"/>
              <a:t>Son bibliotecas virtuales.</a:t>
            </a:r>
          </a:p>
          <a:p>
            <a:endParaRPr lang="es-AR" sz="2000" dirty="0"/>
          </a:p>
          <a:p>
            <a:r>
              <a:rPr lang="es-AR" sz="2000" dirty="0"/>
              <a:t>Son una alternativa a las revistas indexadas.</a:t>
            </a:r>
          </a:p>
          <a:p>
            <a:endParaRPr lang="es-AR" sz="2000" dirty="0"/>
          </a:p>
          <a:p>
            <a:r>
              <a:rPr lang="es-AR" sz="2000" dirty="0"/>
              <a:t>Son gratuitas.</a:t>
            </a:r>
          </a:p>
          <a:p>
            <a:endParaRPr lang="es-AR" sz="2000" dirty="0"/>
          </a:p>
          <a:p>
            <a:r>
              <a:rPr lang="es-AR" sz="2000" dirty="0"/>
              <a:t>Pertenecen a Universidades e instituciones académicas.</a:t>
            </a:r>
          </a:p>
          <a:p>
            <a:endParaRPr lang="es-AR" sz="2000" dirty="0"/>
          </a:p>
          <a:p>
            <a:r>
              <a:rPr lang="es-AR" sz="2000" dirty="0"/>
              <a:t>UTN tiene una (En red con varias Facultades).</a:t>
            </a:r>
          </a:p>
        </p:txBody>
      </p:sp>
    </p:spTree>
    <p:extLst>
      <p:ext uri="{BB962C8B-B14F-4D97-AF65-F5344CB8AC3E}">
        <p14:creationId xmlns:p14="http://schemas.microsoft.com/office/powerpoint/2010/main" val="4122076016"/>
      </p:ext>
    </p:extLst>
  </p:cSld>
  <p:clrMapOvr>
    <a:masterClrMapping/>
  </p:clrMapOvr>
  <p:transition spd="slow">
    <p:wip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6542CB5-C63C-D6ED-1761-C6B31AD958BD}"/>
              </a:ext>
            </a:extLst>
          </p:cNvPr>
          <p:cNvSpPr>
            <a:spLocks noGrp="1"/>
          </p:cNvSpPr>
          <p:nvPr>
            <p:ph type="title"/>
          </p:nvPr>
        </p:nvSpPr>
        <p:spPr/>
        <p:txBody>
          <a:bodyPr/>
          <a:lstStyle/>
          <a:p>
            <a:endParaRPr lang="es-AR"/>
          </a:p>
        </p:txBody>
      </p:sp>
      <p:pic>
        <p:nvPicPr>
          <p:cNvPr id="5" name="Marcador de contenido 4">
            <a:extLst>
              <a:ext uri="{FF2B5EF4-FFF2-40B4-BE49-F238E27FC236}">
                <a16:creationId xmlns:a16="http://schemas.microsoft.com/office/drawing/2014/main" id="{768121AA-E9FD-89F9-11C0-29ADED28FEFF}"/>
              </a:ext>
            </a:extLst>
          </p:cNvPr>
          <p:cNvPicPr>
            <a:picLocks noGrp="1" noChangeAspect="1"/>
          </p:cNvPicPr>
          <p:nvPr>
            <p:ph idx="1"/>
          </p:nvPr>
        </p:nvPicPr>
        <p:blipFill rotWithShape="1">
          <a:blip r:embed="rId2"/>
          <a:srcRect l="28753" t="39439" r="28947" b="7726"/>
          <a:stretch/>
        </p:blipFill>
        <p:spPr>
          <a:xfrm>
            <a:off x="2494373" y="0"/>
            <a:ext cx="9765590" cy="6857830"/>
          </a:xfrm>
        </p:spPr>
      </p:pic>
    </p:spTree>
    <p:extLst>
      <p:ext uri="{BB962C8B-B14F-4D97-AF65-F5344CB8AC3E}">
        <p14:creationId xmlns:p14="http://schemas.microsoft.com/office/powerpoint/2010/main" val="1752524659"/>
      </p:ext>
    </p:extLst>
  </p:cSld>
  <p:clrMapOvr>
    <a:masterClrMapping/>
  </p:clrMapOvr>
  <p:transition spd="slow">
    <p:wip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21CE7DA-13C4-C3F9-C044-80B8FA15E6AC}"/>
              </a:ext>
            </a:extLst>
          </p:cNvPr>
          <p:cNvSpPr>
            <a:spLocks noGrp="1"/>
          </p:cNvSpPr>
          <p:nvPr>
            <p:ph type="title"/>
          </p:nvPr>
        </p:nvSpPr>
        <p:spPr/>
        <p:txBody>
          <a:bodyPr/>
          <a:lstStyle/>
          <a:p>
            <a:r>
              <a:rPr lang="es-AR"/>
              <a:t>¿Qué son el ISSN, el ISBN y el DOI?</a:t>
            </a:r>
          </a:p>
        </p:txBody>
      </p:sp>
      <p:sp>
        <p:nvSpPr>
          <p:cNvPr id="3" name="Marcador de contenido 2">
            <a:extLst>
              <a:ext uri="{FF2B5EF4-FFF2-40B4-BE49-F238E27FC236}">
                <a16:creationId xmlns:a16="http://schemas.microsoft.com/office/drawing/2014/main" id="{F68E70C3-5A53-199E-B982-A39144E67CAE}"/>
              </a:ext>
            </a:extLst>
          </p:cNvPr>
          <p:cNvSpPr>
            <a:spLocks noGrp="1"/>
          </p:cNvSpPr>
          <p:nvPr>
            <p:ph idx="1"/>
          </p:nvPr>
        </p:nvSpPr>
        <p:spPr/>
        <p:txBody>
          <a:bodyPr>
            <a:normAutofit/>
          </a:bodyPr>
          <a:lstStyle/>
          <a:p>
            <a:r>
              <a:rPr lang="es-AR" sz="2000" dirty="0"/>
              <a:t>El ISSN (International Standard Serial </a:t>
            </a:r>
            <a:r>
              <a:rPr lang="es-AR" sz="2000" dirty="0" err="1"/>
              <a:t>Number</a:t>
            </a:r>
            <a:r>
              <a:rPr lang="es-AR" sz="2000" dirty="0"/>
              <a:t> – Número Internacional Normalizado de Publicaciones Seriadas) identifica todas publicaciones periódicas, impresas o virtuales, tiene 8 dígitos.</a:t>
            </a:r>
          </a:p>
          <a:p>
            <a:pPr algn="just"/>
            <a:r>
              <a:rPr lang="es-ES" sz="2000" dirty="0"/>
              <a:t>El ISBN,(International Standard Book </a:t>
            </a:r>
            <a:r>
              <a:rPr lang="es-ES" sz="2000" dirty="0" err="1"/>
              <a:t>Number</a:t>
            </a:r>
            <a:r>
              <a:rPr lang="es-ES" sz="2000" dirty="0"/>
              <a:t>) es un número de 13 cifras que identifica de una manera única a cada libro o producto de editorial publicado en el mundo con características semejantes. Lo tramita el editor.</a:t>
            </a:r>
          </a:p>
          <a:p>
            <a:pPr algn="just"/>
            <a:r>
              <a:rPr lang="es-ES" sz="2000" dirty="0"/>
              <a:t>Un DOI (Digital </a:t>
            </a:r>
            <a:r>
              <a:rPr lang="es-ES" sz="2000" dirty="0" err="1"/>
              <a:t>Object</a:t>
            </a:r>
            <a:r>
              <a:rPr lang="es-ES" sz="2000" dirty="0"/>
              <a:t> </a:t>
            </a:r>
            <a:r>
              <a:rPr lang="es-ES" sz="2000" dirty="0" err="1"/>
              <a:t>Identifier</a:t>
            </a:r>
            <a:r>
              <a:rPr lang="es-ES" sz="2000" dirty="0"/>
              <a:t>) es un identificador de un objeto digital (por ejemplo un artículo electrónico de una revista, un capítulo de un libro electrónico...) sin importar su URL, de forma que si ésta cambia, el objeto sigue teniendo la misma identificación.</a:t>
            </a:r>
            <a:endParaRPr lang="es-AR" sz="2000" dirty="0"/>
          </a:p>
        </p:txBody>
      </p:sp>
    </p:spTree>
    <p:extLst>
      <p:ext uri="{BB962C8B-B14F-4D97-AF65-F5344CB8AC3E}">
        <p14:creationId xmlns:p14="http://schemas.microsoft.com/office/powerpoint/2010/main" val="4076592763"/>
      </p:ext>
    </p:extLst>
  </p:cSld>
  <p:clrMapOvr>
    <a:masterClrMapping/>
  </p:clrMapOvr>
  <p:transition spd="slow">
    <p:wip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ED04EAE-D954-144B-0D8C-7EF64715881E}"/>
              </a:ext>
            </a:extLst>
          </p:cNvPr>
          <p:cNvSpPr>
            <a:spLocks noGrp="1"/>
          </p:cNvSpPr>
          <p:nvPr>
            <p:ph type="title"/>
          </p:nvPr>
        </p:nvSpPr>
        <p:spPr/>
        <p:txBody>
          <a:bodyPr/>
          <a:lstStyle/>
          <a:p>
            <a:r>
              <a:rPr lang="es-AR" dirty="0"/>
              <a:t>CONTENIDO</a:t>
            </a:r>
          </a:p>
        </p:txBody>
      </p:sp>
      <p:sp>
        <p:nvSpPr>
          <p:cNvPr id="3" name="Marcador de contenido 2">
            <a:extLst>
              <a:ext uri="{FF2B5EF4-FFF2-40B4-BE49-F238E27FC236}">
                <a16:creationId xmlns:a16="http://schemas.microsoft.com/office/drawing/2014/main" id="{053432BC-30D0-7D59-0B1C-6E1258BD1AB8}"/>
              </a:ext>
            </a:extLst>
          </p:cNvPr>
          <p:cNvSpPr>
            <a:spLocks noGrp="1"/>
          </p:cNvSpPr>
          <p:nvPr>
            <p:ph idx="1"/>
          </p:nvPr>
        </p:nvSpPr>
        <p:spPr/>
        <p:txBody>
          <a:bodyPr/>
          <a:lstStyle/>
          <a:p>
            <a:r>
              <a:rPr lang="es-ES" dirty="0"/>
              <a:t>La comunicación científica: lenguaje técnico. Libro, capitulo de libro, trabajo, resumen.</a:t>
            </a:r>
          </a:p>
          <a:p>
            <a:r>
              <a:rPr lang="es-ES" dirty="0"/>
              <a:t>Referencias y bibliografía:  Diferencia, como citar. Normas APA.</a:t>
            </a:r>
          </a:p>
          <a:p>
            <a:r>
              <a:rPr lang="es-ES" dirty="0"/>
              <a:t>Trabajo (</a:t>
            </a:r>
            <a:r>
              <a:rPr lang="es-ES" dirty="0" err="1"/>
              <a:t>Paper</a:t>
            </a:r>
            <a:r>
              <a:rPr lang="es-ES" dirty="0"/>
              <a:t>): Extensión, formato, las figuras, las tablas, los gráficos. Importancia del resumen.</a:t>
            </a:r>
          </a:p>
          <a:p>
            <a:r>
              <a:rPr lang="es-ES" dirty="0"/>
              <a:t>La Presentación, </a:t>
            </a:r>
            <a:r>
              <a:rPr lang="es-ES" dirty="0" err="1"/>
              <a:t>Power</a:t>
            </a:r>
            <a:r>
              <a:rPr lang="es-ES" dirty="0"/>
              <a:t> Point, </a:t>
            </a:r>
            <a:r>
              <a:rPr lang="es-ES" dirty="0" err="1"/>
              <a:t>Prezzi</a:t>
            </a:r>
            <a:r>
              <a:rPr lang="es-ES" dirty="0"/>
              <a:t>, etc.</a:t>
            </a:r>
          </a:p>
          <a:p>
            <a:r>
              <a:rPr lang="es-ES" dirty="0"/>
              <a:t>El poster.</a:t>
            </a:r>
          </a:p>
          <a:p>
            <a:r>
              <a:rPr lang="es-ES" dirty="0"/>
              <a:t>Comité académico o editorial.</a:t>
            </a:r>
          </a:p>
          <a:p>
            <a:r>
              <a:rPr lang="es-ES" dirty="0"/>
              <a:t>Revistas Indexadas.</a:t>
            </a:r>
          </a:p>
          <a:p>
            <a:r>
              <a:rPr lang="es-ES" dirty="0"/>
              <a:t>RIA</a:t>
            </a:r>
          </a:p>
          <a:p>
            <a:endParaRPr lang="es-AR" dirty="0"/>
          </a:p>
        </p:txBody>
      </p:sp>
    </p:spTree>
    <p:extLst>
      <p:ext uri="{BB962C8B-B14F-4D97-AF65-F5344CB8AC3E}">
        <p14:creationId xmlns:p14="http://schemas.microsoft.com/office/powerpoint/2010/main" val="3600850915"/>
      </p:ext>
    </p:extLst>
  </p:cSld>
  <p:clrMapOvr>
    <a:masterClrMapping/>
  </p:clrMapOvr>
  <p:transition spd="slow">
    <p:wip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2274E94-D863-3DF8-E229-2147BCD9F5DB}"/>
              </a:ext>
            </a:extLst>
          </p:cNvPr>
          <p:cNvSpPr>
            <a:spLocks noGrp="1"/>
          </p:cNvSpPr>
          <p:nvPr>
            <p:ph type="title"/>
          </p:nvPr>
        </p:nvSpPr>
        <p:spPr/>
        <p:txBody>
          <a:bodyPr/>
          <a:lstStyle/>
          <a:p>
            <a:r>
              <a:rPr lang="es-AR" dirty="0"/>
              <a:t>OJO     </a:t>
            </a:r>
            <a:r>
              <a:rPr lang="es-AR" dirty="0" err="1"/>
              <a:t>OJO</a:t>
            </a:r>
            <a:r>
              <a:rPr lang="es-AR" dirty="0"/>
              <a:t>     </a:t>
            </a:r>
            <a:r>
              <a:rPr lang="es-AR" dirty="0" err="1"/>
              <a:t>OJO</a:t>
            </a:r>
            <a:r>
              <a:rPr lang="es-AR" dirty="0"/>
              <a:t>     </a:t>
            </a:r>
            <a:r>
              <a:rPr lang="es-AR" dirty="0" err="1"/>
              <a:t>OJO</a:t>
            </a:r>
            <a:r>
              <a:rPr lang="es-AR" dirty="0"/>
              <a:t>     </a:t>
            </a:r>
            <a:r>
              <a:rPr lang="es-AR" dirty="0" err="1"/>
              <a:t>OJO</a:t>
            </a:r>
            <a:endParaRPr lang="es-AR" dirty="0"/>
          </a:p>
        </p:txBody>
      </p:sp>
      <p:sp>
        <p:nvSpPr>
          <p:cNvPr id="3" name="Marcador de contenido 2">
            <a:extLst>
              <a:ext uri="{FF2B5EF4-FFF2-40B4-BE49-F238E27FC236}">
                <a16:creationId xmlns:a16="http://schemas.microsoft.com/office/drawing/2014/main" id="{9C26A14E-24DE-5FB2-7C80-DD8FD86B1EF8}"/>
              </a:ext>
            </a:extLst>
          </p:cNvPr>
          <p:cNvSpPr>
            <a:spLocks noGrp="1"/>
          </p:cNvSpPr>
          <p:nvPr>
            <p:ph idx="1"/>
          </p:nvPr>
        </p:nvSpPr>
        <p:spPr/>
        <p:txBody>
          <a:bodyPr>
            <a:normAutofit/>
          </a:bodyPr>
          <a:lstStyle/>
          <a:p>
            <a:pPr marL="0" indent="0">
              <a:buNone/>
            </a:pPr>
            <a:r>
              <a:rPr lang="es-AR" sz="2400" b="1" dirty="0">
                <a:solidFill>
                  <a:srgbClr val="FF0000"/>
                </a:solidFill>
              </a:rPr>
              <a:t>EL ISSN, ISBN  NO SON REGISTROS DE PROPIEDAD INTELECTUAL O PATENTES.</a:t>
            </a:r>
          </a:p>
          <a:p>
            <a:pPr marL="0" indent="0">
              <a:buNone/>
            </a:pPr>
            <a:endParaRPr lang="es-AR" sz="2400" b="1" dirty="0">
              <a:solidFill>
                <a:srgbClr val="FF0000"/>
              </a:solidFill>
            </a:endParaRPr>
          </a:p>
          <a:p>
            <a:pPr marL="0" indent="0">
              <a:buNone/>
            </a:pPr>
            <a:r>
              <a:rPr lang="es-AR" sz="2400" b="1" dirty="0">
                <a:solidFill>
                  <a:srgbClr val="FF0000"/>
                </a:solidFill>
              </a:rPr>
              <a:t>Si su contenido es registrable o patentable, hagan ese trámite antes de publicar.</a:t>
            </a:r>
          </a:p>
        </p:txBody>
      </p:sp>
      <p:sp>
        <p:nvSpPr>
          <p:cNvPr id="4" name="Título 1">
            <a:extLst>
              <a:ext uri="{FF2B5EF4-FFF2-40B4-BE49-F238E27FC236}">
                <a16:creationId xmlns:a16="http://schemas.microsoft.com/office/drawing/2014/main" id="{F1F877FB-0555-E23F-556A-3E1C6C6C81C5}"/>
              </a:ext>
            </a:extLst>
          </p:cNvPr>
          <p:cNvSpPr txBox="1">
            <a:spLocks/>
          </p:cNvSpPr>
          <p:nvPr/>
        </p:nvSpPr>
        <p:spPr>
          <a:xfrm>
            <a:off x="2592925" y="4953001"/>
            <a:ext cx="8911687" cy="1280890"/>
          </a:xfrm>
          <a:prstGeom prst="rect">
            <a:avLst/>
          </a:prstGeom>
        </p:spPr>
        <p:txBody>
          <a:bodyPr vert="horz" lIns="91440" tIns="45720" rIns="91440" bIns="45720" rtlCol="0" anchor="t">
            <a:normAutofit/>
          </a:bodyPr>
          <a:lst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s-AR"/>
              <a:t>OJO     OJO     OJO     OJO     OJO</a:t>
            </a:r>
            <a:endParaRPr lang="es-AR" dirty="0"/>
          </a:p>
        </p:txBody>
      </p:sp>
    </p:spTree>
    <p:extLst>
      <p:ext uri="{BB962C8B-B14F-4D97-AF65-F5344CB8AC3E}">
        <p14:creationId xmlns:p14="http://schemas.microsoft.com/office/powerpoint/2010/main" val="2325216306"/>
      </p:ext>
    </p:extLst>
  </p:cSld>
  <p:clrMapOvr>
    <a:masterClrMapping/>
  </p:clrMapOvr>
  <p:transition spd="slow">
    <p:wip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935CC1E-4E43-471A-F8EE-DDE16C1CC5A9}"/>
              </a:ext>
            </a:extLst>
          </p:cNvPr>
          <p:cNvSpPr>
            <a:spLocks noGrp="1"/>
          </p:cNvSpPr>
          <p:nvPr>
            <p:ph type="title"/>
          </p:nvPr>
        </p:nvSpPr>
        <p:spPr/>
        <p:txBody>
          <a:bodyPr/>
          <a:lstStyle/>
          <a:p>
            <a:r>
              <a:rPr lang="es-AR" dirty="0"/>
              <a:t>¿ Que son las normas APA?</a:t>
            </a:r>
          </a:p>
        </p:txBody>
      </p:sp>
      <p:sp>
        <p:nvSpPr>
          <p:cNvPr id="3" name="Marcador de contenido 2">
            <a:extLst>
              <a:ext uri="{FF2B5EF4-FFF2-40B4-BE49-F238E27FC236}">
                <a16:creationId xmlns:a16="http://schemas.microsoft.com/office/drawing/2014/main" id="{153A2266-882A-E0A0-021D-A88B87172DF1}"/>
              </a:ext>
            </a:extLst>
          </p:cNvPr>
          <p:cNvSpPr>
            <a:spLocks noGrp="1"/>
          </p:cNvSpPr>
          <p:nvPr>
            <p:ph idx="1"/>
          </p:nvPr>
        </p:nvSpPr>
        <p:spPr/>
        <p:txBody>
          <a:bodyPr/>
          <a:lstStyle/>
          <a:p>
            <a:r>
              <a:rPr lang="es-ES" sz="2000" dirty="0"/>
              <a:t>Son un conjunto de reglas y pautas de citación estipuladas por la American </a:t>
            </a:r>
            <a:r>
              <a:rPr lang="es-ES" sz="2000" dirty="0" err="1"/>
              <a:t>Psychological</a:t>
            </a:r>
            <a:r>
              <a:rPr lang="es-ES" sz="2000" dirty="0"/>
              <a:t> </a:t>
            </a:r>
            <a:r>
              <a:rPr lang="es-ES" sz="2000" dirty="0" err="1"/>
              <a:t>Association</a:t>
            </a:r>
            <a:r>
              <a:rPr lang="es-ES" sz="2000" dirty="0"/>
              <a:t>. </a:t>
            </a:r>
          </a:p>
          <a:p>
            <a:r>
              <a:rPr lang="es-ES" sz="2000" dirty="0"/>
              <a:t>Sistematizan la forma de citar las referencias y/o bibliografía.</a:t>
            </a:r>
          </a:p>
          <a:p>
            <a:r>
              <a:rPr lang="es-ES" sz="2000" dirty="0"/>
              <a:t>Han sido adoptadas en todas las diciplinas científicas y textos académicos.</a:t>
            </a:r>
          </a:p>
          <a:p>
            <a:r>
              <a:rPr lang="es-ES" sz="2000" dirty="0"/>
              <a:t>Es la forma en la que se da crédito al trabajo de otros autores.</a:t>
            </a:r>
          </a:p>
          <a:p>
            <a:r>
              <a:rPr lang="es-ES" sz="2000" dirty="0"/>
              <a:t>Reafirman la originalidad del trabajo que las cita.</a:t>
            </a:r>
          </a:p>
          <a:p>
            <a:endParaRPr lang="es-AR" dirty="0"/>
          </a:p>
        </p:txBody>
      </p:sp>
    </p:spTree>
    <p:extLst>
      <p:ext uri="{BB962C8B-B14F-4D97-AF65-F5344CB8AC3E}">
        <p14:creationId xmlns:p14="http://schemas.microsoft.com/office/powerpoint/2010/main" val="3065702791"/>
      </p:ext>
    </p:extLst>
  </p:cSld>
  <p:clrMapOvr>
    <a:masterClrMapping/>
  </p:clrMapOvr>
  <p:transition spd="slow">
    <p:wip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23A80B0-AF93-CC58-BFE3-6344F4E8AF1E}"/>
              </a:ext>
            </a:extLst>
          </p:cNvPr>
          <p:cNvSpPr>
            <a:spLocks noGrp="1"/>
          </p:cNvSpPr>
          <p:nvPr>
            <p:ph type="title"/>
          </p:nvPr>
        </p:nvSpPr>
        <p:spPr>
          <a:xfrm>
            <a:off x="2592925" y="624110"/>
            <a:ext cx="8911687" cy="634847"/>
          </a:xfrm>
        </p:spPr>
        <p:txBody>
          <a:bodyPr>
            <a:normAutofit fontScale="90000"/>
          </a:bodyPr>
          <a:lstStyle/>
          <a:p>
            <a:r>
              <a:rPr lang="es-AR" dirty="0"/>
              <a:t>Ejemplos</a:t>
            </a:r>
          </a:p>
        </p:txBody>
      </p:sp>
      <p:sp>
        <p:nvSpPr>
          <p:cNvPr id="3" name="Marcador de contenido 2">
            <a:extLst>
              <a:ext uri="{FF2B5EF4-FFF2-40B4-BE49-F238E27FC236}">
                <a16:creationId xmlns:a16="http://schemas.microsoft.com/office/drawing/2014/main" id="{7E237E69-7692-674A-9B00-7626459290A7}"/>
              </a:ext>
            </a:extLst>
          </p:cNvPr>
          <p:cNvSpPr>
            <a:spLocks noGrp="1"/>
          </p:cNvSpPr>
          <p:nvPr>
            <p:ph idx="1"/>
          </p:nvPr>
        </p:nvSpPr>
        <p:spPr>
          <a:xfrm>
            <a:off x="2589212" y="1158308"/>
            <a:ext cx="8915400" cy="5075582"/>
          </a:xfrm>
        </p:spPr>
        <p:txBody>
          <a:bodyPr>
            <a:noAutofit/>
          </a:bodyPr>
          <a:lstStyle/>
          <a:p>
            <a:pPr marL="0" indent="0">
              <a:buNone/>
            </a:pPr>
            <a:r>
              <a:rPr lang="es-ES" dirty="0"/>
              <a:t>En este exacto momento, las partículas que habían sido aceleradas, pasan inmediatamente a otro estado del alma. Berrío (2019) afirma que </a:t>
            </a:r>
            <a:r>
              <a:rPr lang="es-ES" i="1" dirty="0"/>
              <a:t>“esto es la prueba cabal de la existencia divina y de la presencia de un ser más poderoso entre nosotros” </a:t>
            </a:r>
            <a:r>
              <a:rPr lang="es-ES" dirty="0"/>
              <a:t>(p. 87).</a:t>
            </a:r>
          </a:p>
          <a:p>
            <a:pPr marL="0" indent="0">
              <a:spcAft>
                <a:spcPts val="600"/>
              </a:spcAft>
              <a:buNone/>
            </a:pPr>
            <a:r>
              <a:rPr lang="es-ES" i="1" dirty="0"/>
              <a:t>“La aceleración de las partículas y su posterior calma es la prueba cabal de la existencia divina y de la presencia de un ser más poderoso entre nosotros” (Berrío, 2019, p. 87).</a:t>
            </a:r>
            <a:endParaRPr lang="es-ES" dirty="0"/>
          </a:p>
          <a:p>
            <a:pPr marL="0" indent="0">
              <a:spcAft>
                <a:spcPts val="600"/>
              </a:spcAft>
              <a:buNone/>
            </a:pPr>
            <a:r>
              <a:rPr lang="es-ES" dirty="0"/>
              <a:t>La cita dentro de un texto : ……………… (Méndez Paz, 2009), se indica luego en referencias de la siguiente manera:</a:t>
            </a:r>
          </a:p>
          <a:p>
            <a:pPr>
              <a:spcAft>
                <a:spcPts val="600"/>
              </a:spcAft>
              <a:buFont typeface="Arial" panose="020B0604020202020204" pitchFamily="34" charset="0"/>
              <a:buChar char="•"/>
            </a:pPr>
            <a:r>
              <a:rPr lang="es-ES" dirty="0"/>
              <a:t>Méndez Paz, Z (2008). Alternativas a la ineficacia actual de la prisión perpetua en Tabasco. Universidad Juárez Autónoma de Tabasco.</a:t>
            </a:r>
          </a:p>
          <a:p>
            <a:pPr marL="0" indent="0">
              <a:spcAft>
                <a:spcPts val="600"/>
              </a:spcAft>
              <a:buNone/>
            </a:pPr>
            <a:r>
              <a:rPr lang="es-ES" dirty="0"/>
              <a:t>¿Cómo citar una página web online? :Apellido Autor, Inicial Autor. (Año de publicación). Título. Recuperado el Fecha de acceso, Nombre de la Web </a:t>
            </a:r>
            <a:r>
              <a:rPr lang="es-ES" dirty="0" err="1"/>
              <a:t>website</a:t>
            </a:r>
            <a:r>
              <a:rPr lang="es-ES" dirty="0"/>
              <a:t>: http:// URL Página Web.</a:t>
            </a:r>
          </a:p>
          <a:p>
            <a:pPr marL="0" indent="0">
              <a:spcAft>
                <a:spcPts val="600"/>
              </a:spcAft>
              <a:buNone/>
            </a:pPr>
            <a:r>
              <a:rPr lang="es-AR" dirty="0"/>
              <a:t>Se ordena </a:t>
            </a:r>
            <a:r>
              <a:rPr lang="es-AR" dirty="0" err="1"/>
              <a:t>alfabeticamente</a:t>
            </a:r>
            <a:r>
              <a:rPr lang="es-AR" dirty="0"/>
              <a:t> por apellido del autor</a:t>
            </a:r>
          </a:p>
        </p:txBody>
      </p:sp>
    </p:spTree>
    <p:extLst>
      <p:ext uri="{BB962C8B-B14F-4D97-AF65-F5344CB8AC3E}">
        <p14:creationId xmlns:p14="http://schemas.microsoft.com/office/powerpoint/2010/main" val="1636456101"/>
      </p:ext>
    </p:extLst>
  </p:cSld>
  <p:clrMapOvr>
    <a:masterClrMapping/>
  </p:clrMapOvr>
  <p:transition spd="slow">
    <p:wip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66E91F5-5B61-A3C6-141C-0DB83F1F064D}"/>
              </a:ext>
            </a:extLst>
          </p:cNvPr>
          <p:cNvSpPr>
            <a:spLocks noGrp="1"/>
          </p:cNvSpPr>
          <p:nvPr>
            <p:ph type="title"/>
          </p:nvPr>
        </p:nvSpPr>
        <p:spPr/>
        <p:txBody>
          <a:bodyPr/>
          <a:lstStyle/>
          <a:p>
            <a:r>
              <a:rPr lang="es-AR" dirty="0"/>
              <a:t>¿Qué es una comisión académica?</a:t>
            </a:r>
          </a:p>
        </p:txBody>
      </p:sp>
      <p:sp>
        <p:nvSpPr>
          <p:cNvPr id="3" name="Marcador de contenido 2">
            <a:extLst>
              <a:ext uri="{FF2B5EF4-FFF2-40B4-BE49-F238E27FC236}">
                <a16:creationId xmlns:a16="http://schemas.microsoft.com/office/drawing/2014/main" id="{494FB973-78DE-221A-FAAC-A48F43776DFD}"/>
              </a:ext>
            </a:extLst>
          </p:cNvPr>
          <p:cNvSpPr>
            <a:spLocks noGrp="1"/>
          </p:cNvSpPr>
          <p:nvPr>
            <p:ph idx="1"/>
          </p:nvPr>
        </p:nvSpPr>
        <p:spPr/>
        <p:txBody>
          <a:bodyPr/>
          <a:lstStyle/>
          <a:p>
            <a:r>
              <a:rPr lang="es-AR" dirty="0"/>
              <a:t>Es uno de los tantos nombres que reciben los evaluadores de las ponencias en los congresos.</a:t>
            </a:r>
          </a:p>
          <a:p>
            <a:r>
              <a:rPr lang="es-AR" dirty="0"/>
              <a:t>Es un conjunto de expertos que evalúan y deciden si el trabajo tiene la calidad que el evento pretende.</a:t>
            </a:r>
          </a:p>
          <a:p>
            <a:r>
              <a:rPr lang="es-AR" dirty="0"/>
              <a:t>Suele aplicarse el sistema de evaluación doble ciego.</a:t>
            </a:r>
          </a:p>
        </p:txBody>
      </p:sp>
    </p:spTree>
    <p:extLst>
      <p:ext uri="{BB962C8B-B14F-4D97-AF65-F5344CB8AC3E}">
        <p14:creationId xmlns:p14="http://schemas.microsoft.com/office/powerpoint/2010/main" val="1397075765"/>
      </p:ext>
    </p:extLst>
  </p:cSld>
  <p:clrMapOvr>
    <a:masterClrMapping/>
  </p:clrMapOvr>
  <p:transition spd="slow">
    <p:wip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5FC579C-77BE-E89D-A688-2C013FE23C9E}"/>
              </a:ext>
            </a:extLst>
          </p:cNvPr>
          <p:cNvSpPr>
            <a:spLocks noGrp="1"/>
          </p:cNvSpPr>
          <p:nvPr>
            <p:ph type="title"/>
          </p:nvPr>
        </p:nvSpPr>
        <p:spPr/>
        <p:txBody>
          <a:bodyPr/>
          <a:lstStyle/>
          <a:p>
            <a:r>
              <a:rPr lang="es-AR" dirty="0"/>
              <a:t>EVALUACIÓN</a:t>
            </a:r>
          </a:p>
        </p:txBody>
      </p:sp>
      <p:sp>
        <p:nvSpPr>
          <p:cNvPr id="3" name="Marcador de contenido 2">
            <a:extLst>
              <a:ext uri="{FF2B5EF4-FFF2-40B4-BE49-F238E27FC236}">
                <a16:creationId xmlns:a16="http://schemas.microsoft.com/office/drawing/2014/main" id="{DEA53CE8-CAC4-BAD4-0279-F252380B98F8}"/>
              </a:ext>
            </a:extLst>
          </p:cNvPr>
          <p:cNvSpPr>
            <a:spLocks noGrp="1"/>
          </p:cNvSpPr>
          <p:nvPr>
            <p:ph idx="1"/>
          </p:nvPr>
        </p:nvSpPr>
        <p:spPr/>
        <p:txBody>
          <a:bodyPr/>
          <a:lstStyle/>
          <a:p>
            <a:r>
              <a:rPr lang="es-AR" dirty="0"/>
              <a:t>REDACTAR UN TRABAJO DE 6 CARILLAS DE EXTENSIÓN EN GRUPOS DE 2 A 4 INTREGRANTES.</a:t>
            </a:r>
          </a:p>
          <a:p>
            <a:endParaRPr lang="es-AR" dirty="0"/>
          </a:p>
          <a:p>
            <a:r>
              <a:rPr lang="es-AR" dirty="0"/>
              <a:t>ENVIARLO A </a:t>
            </a:r>
            <a:r>
              <a:rPr lang="es-AR" dirty="0">
                <a:hlinkClick r:id="rId2"/>
              </a:rPr>
              <a:t>vicentecalbo@yahoo.com.ar</a:t>
            </a:r>
            <a:r>
              <a:rPr lang="es-AR" dirty="0"/>
              <a:t> </a:t>
            </a:r>
          </a:p>
          <a:p>
            <a:r>
              <a:rPr lang="es-AR" dirty="0"/>
              <a:t>En asunto colocar PONENCIA TALLER Apellido 1, Apellido 2, Apellido ….,…4</a:t>
            </a:r>
          </a:p>
          <a:p>
            <a:r>
              <a:rPr lang="es-AR" dirty="0"/>
              <a:t>Presentarlo hasta el 10 de mayo.</a:t>
            </a:r>
          </a:p>
        </p:txBody>
      </p:sp>
    </p:spTree>
    <p:extLst>
      <p:ext uri="{BB962C8B-B14F-4D97-AF65-F5344CB8AC3E}">
        <p14:creationId xmlns:p14="http://schemas.microsoft.com/office/powerpoint/2010/main" val="2382398803"/>
      </p:ext>
    </p:extLst>
  </p:cSld>
  <p:clrMapOvr>
    <a:masterClrMapping/>
  </p:clrMapOvr>
  <p:transition spd="slow">
    <p:wip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DFB73CD-61AF-EBC6-4335-0C72BED5E77E}"/>
              </a:ext>
            </a:extLst>
          </p:cNvPr>
          <p:cNvSpPr>
            <a:spLocks noGrp="1"/>
          </p:cNvSpPr>
          <p:nvPr>
            <p:ph type="title"/>
          </p:nvPr>
        </p:nvSpPr>
        <p:spPr/>
        <p:txBody>
          <a:bodyPr/>
          <a:lstStyle/>
          <a:p>
            <a:endParaRPr lang="es-AR"/>
          </a:p>
        </p:txBody>
      </p:sp>
      <p:sp>
        <p:nvSpPr>
          <p:cNvPr id="3" name="Marcador de contenido 2">
            <a:extLst>
              <a:ext uri="{FF2B5EF4-FFF2-40B4-BE49-F238E27FC236}">
                <a16:creationId xmlns:a16="http://schemas.microsoft.com/office/drawing/2014/main" id="{AEE54B75-E4D5-AE5A-5549-92705C652F29}"/>
              </a:ext>
            </a:extLst>
          </p:cNvPr>
          <p:cNvSpPr>
            <a:spLocks noGrp="1"/>
          </p:cNvSpPr>
          <p:nvPr>
            <p:ph idx="1"/>
          </p:nvPr>
        </p:nvSpPr>
        <p:spPr>
          <a:xfrm>
            <a:off x="2589212" y="3008242"/>
            <a:ext cx="8915400" cy="2902979"/>
          </a:xfrm>
        </p:spPr>
        <p:txBody>
          <a:bodyPr>
            <a:normAutofit/>
          </a:bodyPr>
          <a:lstStyle/>
          <a:p>
            <a:pPr marL="0" indent="0" algn="ctr">
              <a:buNone/>
            </a:pPr>
            <a:r>
              <a:rPr lang="es-AR" sz="3200" dirty="0"/>
              <a:t>MUCHAS GRACIAS</a:t>
            </a:r>
          </a:p>
          <a:p>
            <a:pPr marL="0" indent="0" algn="ctr">
              <a:buNone/>
            </a:pPr>
            <a:endParaRPr lang="es-AR" sz="3200" dirty="0"/>
          </a:p>
          <a:p>
            <a:pPr marL="0" indent="0" algn="ctr">
              <a:buNone/>
            </a:pPr>
            <a:endParaRPr lang="es-AR" sz="3200" dirty="0"/>
          </a:p>
        </p:txBody>
      </p:sp>
      <p:pic>
        <p:nvPicPr>
          <p:cNvPr id="4" name="Imagen 3">
            <a:extLst>
              <a:ext uri="{FF2B5EF4-FFF2-40B4-BE49-F238E27FC236}">
                <a16:creationId xmlns:a16="http://schemas.microsoft.com/office/drawing/2014/main" id="{294D9772-DD0A-6025-0528-947DC01B5464}"/>
              </a:ext>
            </a:extLst>
          </p:cNvPr>
          <p:cNvPicPr>
            <a:picLocks noChangeAspect="1"/>
          </p:cNvPicPr>
          <p:nvPr/>
        </p:nvPicPr>
        <p:blipFill>
          <a:blip r:embed="rId2"/>
          <a:stretch>
            <a:fillRect/>
          </a:stretch>
        </p:blipFill>
        <p:spPr>
          <a:xfrm>
            <a:off x="5688495" y="3765673"/>
            <a:ext cx="2468217" cy="2468217"/>
          </a:xfrm>
          <a:prstGeom prst="rect">
            <a:avLst/>
          </a:prstGeom>
        </p:spPr>
      </p:pic>
      <p:sp>
        <p:nvSpPr>
          <p:cNvPr id="5" name="CuadroTexto 4">
            <a:extLst>
              <a:ext uri="{FF2B5EF4-FFF2-40B4-BE49-F238E27FC236}">
                <a16:creationId xmlns:a16="http://schemas.microsoft.com/office/drawing/2014/main" id="{98E95A70-3747-E8A8-7B6D-8EE7E85BD67E}"/>
              </a:ext>
            </a:extLst>
          </p:cNvPr>
          <p:cNvSpPr txBox="1"/>
          <p:nvPr/>
        </p:nvSpPr>
        <p:spPr>
          <a:xfrm>
            <a:off x="4359963" y="3816626"/>
            <a:ext cx="5314122" cy="369332"/>
          </a:xfrm>
          <a:prstGeom prst="rect">
            <a:avLst/>
          </a:prstGeom>
          <a:noFill/>
        </p:spPr>
        <p:txBody>
          <a:bodyPr wrap="square" rtlCol="0">
            <a:spAutoFit/>
          </a:bodyPr>
          <a:lstStyle/>
          <a:p>
            <a:pPr algn="ctr"/>
            <a:r>
              <a:rPr lang="es-AR" dirty="0"/>
              <a:t>SECRETARÍA DE CIENCIA Y TECNOLOGÍA</a:t>
            </a:r>
          </a:p>
        </p:txBody>
      </p:sp>
    </p:spTree>
    <p:extLst>
      <p:ext uri="{BB962C8B-B14F-4D97-AF65-F5344CB8AC3E}">
        <p14:creationId xmlns:p14="http://schemas.microsoft.com/office/powerpoint/2010/main" val="1418495118"/>
      </p:ext>
    </p:extLst>
  </p:cSld>
  <p:clrMapOvr>
    <a:masterClrMapping/>
  </p:clrMapOvr>
  <p:transition spd="slow">
    <p:wip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B3DE055-68D8-BD3F-8580-5464A270C290}"/>
              </a:ext>
            </a:extLst>
          </p:cNvPr>
          <p:cNvSpPr>
            <a:spLocks noGrp="1"/>
          </p:cNvSpPr>
          <p:nvPr>
            <p:ph type="title"/>
          </p:nvPr>
        </p:nvSpPr>
        <p:spPr/>
        <p:txBody>
          <a:bodyPr/>
          <a:lstStyle/>
          <a:p>
            <a:endParaRPr lang="es-AR"/>
          </a:p>
        </p:txBody>
      </p:sp>
      <p:pic>
        <p:nvPicPr>
          <p:cNvPr id="4" name="Paco de Lucia solo de guitarra">
            <a:hlinkClick r:id="" action="ppaction://media"/>
            <a:extLst>
              <a:ext uri="{FF2B5EF4-FFF2-40B4-BE49-F238E27FC236}">
                <a16:creationId xmlns:a16="http://schemas.microsoft.com/office/drawing/2014/main" id="{FE094602-CFAA-0B1F-97C4-573A294B3FBC}"/>
              </a:ext>
            </a:extLst>
          </p:cNvPr>
          <p:cNvPicPr>
            <a:picLocks noGrp="1" noChangeAspect="1"/>
          </p:cNvPicPr>
          <p:nvPr>
            <p:ph idx="1"/>
            <a:videoFile r:link="rId2"/>
            <p:extLst>
              <p:ext uri="{DAA4B4D4-6D71-4841-9C94-3DE7FCFB9230}">
                <p14:media xmlns:p14="http://schemas.microsoft.com/office/powerpoint/2010/main" r:embed="rId1"/>
              </p:ext>
            </p:extLst>
          </p:nvPr>
        </p:nvPicPr>
        <p:blipFill>
          <a:blip r:embed="rId4"/>
          <a:stretch>
            <a:fillRect/>
          </a:stretch>
        </p:blipFill>
        <p:spPr>
          <a:xfrm>
            <a:off x="84232" y="-5781"/>
            <a:ext cx="12024183" cy="6764389"/>
          </a:xfrm>
        </p:spPr>
      </p:pic>
    </p:spTree>
    <p:extLst>
      <p:ext uri="{BB962C8B-B14F-4D97-AF65-F5344CB8AC3E}">
        <p14:creationId xmlns:p14="http://schemas.microsoft.com/office/powerpoint/2010/main" val="58921064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97825"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185E080-6787-EDFF-ECCB-BF05106806EC}"/>
              </a:ext>
            </a:extLst>
          </p:cNvPr>
          <p:cNvSpPr>
            <a:spLocks noGrp="1"/>
          </p:cNvSpPr>
          <p:nvPr>
            <p:ph type="title"/>
          </p:nvPr>
        </p:nvSpPr>
        <p:spPr/>
        <p:txBody>
          <a:bodyPr/>
          <a:lstStyle/>
          <a:p>
            <a:endParaRPr lang="es-AR"/>
          </a:p>
        </p:txBody>
      </p:sp>
      <p:sp>
        <p:nvSpPr>
          <p:cNvPr id="3" name="Marcador de contenido 2">
            <a:extLst>
              <a:ext uri="{FF2B5EF4-FFF2-40B4-BE49-F238E27FC236}">
                <a16:creationId xmlns:a16="http://schemas.microsoft.com/office/drawing/2014/main" id="{0A0F4A06-04D5-9FFF-E1E3-7C1D477BF7B6}"/>
              </a:ext>
            </a:extLst>
          </p:cNvPr>
          <p:cNvSpPr>
            <a:spLocks noGrp="1"/>
          </p:cNvSpPr>
          <p:nvPr>
            <p:ph idx="1"/>
          </p:nvPr>
        </p:nvSpPr>
        <p:spPr/>
        <p:txBody>
          <a:bodyPr>
            <a:normAutofit fontScale="92500" lnSpcReduction="10000"/>
          </a:bodyPr>
          <a:lstStyle/>
          <a:p>
            <a:r>
              <a:rPr lang="es-ES" sz="2800" b="0" i="1" dirty="0">
                <a:solidFill>
                  <a:srgbClr val="4D5156"/>
                </a:solidFill>
                <a:effectLst/>
                <a:latin typeface="Google Sans"/>
              </a:rPr>
              <a:t>“Paco de Lucía perteneció a una familia andaluza bastante pobre, </a:t>
            </a:r>
            <a:r>
              <a:rPr lang="es-ES" sz="2800" b="1" i="1" dirty="0">
                <a:solidFill>
                  <a:srgbClr val="040C28"/>
                </a:solidFill>
                <a:effectLst/>
                <a:latin typeface="Google Sans"/>
              </a:rPr>
              <a:t>no tuvo estudios formales</a:t>
            </a:r>
            <a:r>
              <a:rPr lang="es-ES" sz="2800" b="0" i="1" dirty="0">
                <a:solidFill>
                  <a:srgbClr val="4D5156"/>
                </a:solidFill>
                <a:effectLst/>
                <a:latin typeface="Google Sans"/>
              </a:rPr>
              <a:t>, aprendió en casa a tocar la guitarra. Su familia no tenía dinero para eso, así que aprendió con su padre, que era guitarrista aficionado”</a:t>
            </a:r>
            <a:r>
              <a:rPr lang="es-ES" sz="2800" b="0" i="0" dirty="0">
                <a:solidFill>
                  <a:srgbClr val="4D5156"/>
                </a:solidFill>
                <a:effectLst/>
                <a:latin typeface="Google Sans"/>
              </a:rPr>
              <a:t>. (*)</a:t>
            </a:r>
          </a:p>
          <a:p>
            <a:r>
              <a:rPr lang="es-ES" sz="2800" dirty="0">
                <a:solidFill>
                  <a:srgbClr val="4D5156"/>
                </a:solidFill>
                <a:latin typeface="Google Sans"/>
              </a:rPr>
              <a:t>Comenzó a tocar a los 6 años.</a:t>
            </a:r>
          </a:p>
          <a:p>
            <a:r>
              <a:rPr lang="es-ES" sz="2800" dirty="0">
                <a:solidFill>
                  <a:srgbClr val="4D5156"/>
                </a:solidFill>
                <a:latin typeface="Google Sans"/>
              </a:rPr>
              <a:t>En una entrevista le preguntaron en que conservatorio aprendió a tocar así la guitarra.</a:t>
            </a:r>
          </a:p>
          <a:p>
            <a:r>
              <a:rPr lang="es-ES" sz="2800" dirty="0">
                <a:solidFill>
                  <a:srgbClr val="4D5156"/>
                </a:solidFill>
                <a:latin typeface="Google Sans"/>
              </a:rPr>
              <a:t>Respondió: “</a:t>
            </a:r>
            <a:r>
              <a:rPr lang="es-ES" sz="2800" i="1" dirty="0">
                <a:solidFill>
                  <a:srgbClr val="4D5156"/>
                </a:solidFill>
                <a:latin typeface="Google Sans"/>
              </a:rPr>
              <a:t>Aprendí tocando, en casa, con mi padre, como aprendió antes el y como aprendieron también mis hermanos</a:t>
            </a:r>
            <a:r>
              <a:rPr lang="es-ES" sz="2800" dirty="0">
                <a:solidFill>
                  <a:srgbClr val="4D5156"/>
                </a:solidFill>
                <a:latin typeface="Google Sans"/>
              </a:rPr>
              <a:t>”.</a:t>
            </a:r>
          </a:p>
          <a:p>
            <a:endParaRPr lang="es-AR" sz="2800" dirty="0"/>
          </a:p>
        </p:txBody>
      </p:sp>
    </p:spTree>
    <p:extLst>
      <p:ext uri="{BB962C8B-B14F-4D97-AF65-F5344CB8AC3E}">
        <p14:creationId xmlns:p14="http://schemas.microsoft.com/office/powerpoint/2010/main" val="437784493"/>
      </p:ext>
    </p:extLst>
  </p:cSld>
  <p:clrMapOvr>
    <a:masterClrMapping/>
  </p:clrMapOvr>
  <p:transition spd="slow">
    <p:wip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F14908F-1888-AA4B-EEA2-01D7B2EBA375}"/>
              </a:ext>
            </a:extLst>
          </p:cNvPr>
          <p:cNvSpPr>
            <a:spLocks noGrp="1"/>
          </p:cNvSpPr>
          <p:nvPr>
            <p:ph type="title"/>
          </p:nvPr>
        </p:nvSpPr>
        <p:spPr/>
        <p:txBody>
          <a:bodyPr/>
          <a:lstStyle/>
          <a:p>
            <a:r>
              <a:rPr lang="es-AR" dirty="0"/>
              <a:t>¿Qué es una comunicación en </a:t>
            </a:r>
            <a:r>
              <a:rPr lang="es-AR" dirty="0" err="1"/>
              <a:t>CyT</a:t>
            </a:r>
            <a:r>
              <a:rPr lang="es-AR" dirty="0"/>
              <a:t>?</a:t>
            </a:r>
          </a:p>
        </p:txBody>
      </p:sp>
      <p:sp>
        <p:nvSpPr>
          <p:cNvPr id="3" name="Marcador de contenido 2">
            <a:extLst>
              <a:ext uri="{FF2B5EF4-FFF2-40B4-BE49-F238E27FC236}">
                <a16:creationId xmlns:a16="http://schemas.microsoft.com/office/drawing/2014/main" id="{F41D95C9-DD63-0D15-7349-1AD40E42092B}"/>
              </a:ext>
            </a:extLst>
          </p:cNvPr>
          <p:cNvSpPr>
            <a:spLocks noGrp="1"/>
          </p:cNvSpPr>
          <p:nvPr>
            <p:ph idx="1"/>
          </p:nvPr>
        </p:nvSpPr>
        <p:spPr/>
        <p:txBody>
          <a:bodyPr>
            <a:normAutofit/>
          </a:bodyPr>
          <a:lstStyle/>
          <a:p>
            <a:pPr marL="0" indent="0">
              <a:buNone/>
            </a:pPr>
            <a:r>
              <a:rPr lang="es-AR" sz="2000" dirty="0"/>
              <a:t>Es un escrito que describe un resultado de un proyecto de investigación o extensión o parte de el.</a:t>
            </a:r>
          </a:p>
          <a:p>
            <a:pPr marL="0" indent="0">
              <a:buNone/>
            </a:pPr>
            <a:r>
              <a:rPr lang="es-AR" sz="2000" dirty="0"/>
              <a:t>La extensión, el estilo y la organización del contenido es establecida por el que publica/convoca.</a:t>
            </a:r>
          </a:p>
          <a:p>
            <a:pPr marL="0" indent="0">
              <a:buNone/>
            </a:pPr>
            <a:r>
              <a:rPr lang="es-AR" sz="2000" dirty="0"/>
              <a:t>Se emplea el lenguaje propio y específico de la especialidad, lenguaje técnico, que se ajusta al público destinatario.</a:t>
            </a:r>
          </a:p>
          <a:p>
            <a:pPr marL="0" indent="0">
              <a:buNone/>
            </a:pPr>
            <a:r>
              <a:rPr lang="es-AR" sz="2000" dirty="0"/>
              <a:t>Debe contener los pasos que permitan reproducir el resultado a otros científicos/investigadores.</a:t>
            </a:r>
          </a:p>
          <a:p>
            <a:pPr marL="0" indent="0">
              <a:buNone/>
            </a:pPr>
            <a:r>
              <a:rPr lang="es-AR" sz="2000" dirty="0"/>
              <a:t>Debe ser original, si se incluye producción de otros debe citarse la misma correctamente (APA).</a:t>
            </a:r>
          </a:p>
          <a:p>
            <a:pPr marL="0" indent="0">
              <a:buNone/>
            </a:pPr>
            <a:endParaRPr lang="es-AR" dirty="0"/>
          </a:p>
        </p:txBody>
      </p:sp>
    </p:spTree>
    <p:extLst>
      <p:ext uri="{BB962C8B-B14F-4D97-AF65-F5344CB8AC3E}">
        <p14:creationId xmlns:p14="http://schemas.microsoft.com/office/powerpoint/2010/main" val="2055671360"/>
      </p:ext>
    </p:extLst>
  </p:cSld>
  <p:clrMapOvr>
    <a:masterClrMapping/>
  </p:clrMapOvr>
  <p:transition spd="slow">
    <p:wip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ACFD057-FA84-3094-C26B-2F4E3CF26711}"/>
              </a:ext>
            </a:extLst>
          </p:cNvPr>
          <p:cNvSpPr>
            <a:spLocks noGrp="1"/>
          </p:cNvSpPr>
          <p:nvPr>
            <p:ph type="title"/>
          </p:nvPr>
        </p:nvSpPr>
        <p:spPr/>
        <p:txBody>
          <a:bodyPr/>
          <a:lstStyle/>
          <a:p>
            <a:r>
              <a:rPr lang="es-AR" dirty="0"/>
              <a:t>¿Cual es la extensión?</a:t>
            </a:r>
          </a:p>
        </p:txBody>
      </p:sp>
      <p:sp>
        <p:nvSpPr>
          <p:cNvPr id="3" name="Marcador de contenido 2">
            <a:extLst>
              <a:ext uri="{FF2B5EF4-FFF2-40B4-BE49-F238E27FC236}">
                <a16:creationId xmlns:a16="http://schemas.microsoft.com/office/drawing/2014/main" id="{6C966618-CB04-72D6-422D-EB6BD36C09D4}"/>
              </a:ext>
            </a:extLst>
          </p:cNvPr>
          <p:cNvSpPr>
            <a:spLocks noGrp="1"/>
          </p:cNvSpPr>
          <p:nvPr>
            <p:ph idx="1"/>
          </p:nvPr>
        </p:nvSpPr>
        <p:spPr>
          <a:xfrm>
            <a:off x="2589212" y="2456268"/>
            <a:ext cx="8915400" cy="3777622"/>
          </a:xfrm>
        </p:spPr>
        <p:txBody>
          <a:bodyPr>
            <a:normAutofit/>
          </a:bodyPr>
          <a:lstStyle/>
          <a:p>
            <a:r>
              <a:rPr lang="es-AR" sz="2000" dirty="0"/>
              <a:t>Libro</a:t>
            </a:r>
          </a:p>
          <a:p>
            <a:r>
              <a:rPr lang="es-AR" sz="2000" dirty="0"/>
              <a:t>Capitulo de libro</a:t>
            </a:r>
          </a:p>
          <a:p>
            <a:r>
              <a:rPr lang="es-AR" sz="2000" dirty="0"/>
              <a:t>Artículo / ponencia (6 a 10 páginas)</a:t>
            </a:r>
          </a:p>
          <a:p>
            <a:r>
              <a:rPr lang="es-AR" sz="2000" dirty="0"/>
              <a:t>Resumen (una página)</a:t>
            </a:r>
          </a:p>
        </p:txBody>
      </p:sp>
    </p:spTree>
    <p:extLst>
      <p:ext uri="{BB962C8B-B14F-4D97-AF65-F5344CB8AC3E}">
        <p14:creationId xmlns:p14="http://schemas.microsoft.com/office/powerpoint/2010/main" val="2398911501"/>
      </p:ext>
    </p:extLst>
  </p:cSld>
  <p:clrMapOvr>
    <a:masterClrMapping/>
  </p:clrMapOvr>
  <p:transition spd="slow">
    <p:wip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17B1EFE-F6E0-F692-E63A-EE359E84B1EC}"/>
              </a:ext>
            </a:extLst>
          </p:cNvPr>
          <p:cNvSpPr>
            <a:spLocks noGrp="1"/>
          </p:cNvSpPr>
          <p:nvPr>
            <p:ph type="title"/>
          </p:nvPr>
        </p:nvSpPr>
        <p:spPr/>
        <p:txBody>
          <a:bodyPr/>
          <a:lstStyle/>
          <a:p>
            <a:r>
              <a:rPr lang="es-AR" dirty="0"/>
              <a:t>¿Cuál es la estructura de un trabajo corto?</a:t>
            </a:r>
          </a:p>
        </p:txBody>
      </p:sp>
      <p:sp>
        <p:nvSpPr>
          <p:cNvPr id="5" name="CuadroTexto 4">
            <a:extLst>
              <a:ext uri="{FF2B5EF4-FFF2-40B4-BE49-F238E27FC236}">
                <a16:creationId xmlns:a16="http://schemas.microsoft.com/office/drawing/2014/main" id="{73D1E706-811F-9259-17CA-3EDE3C49ECEA}"/>
              </a:ext>
            </a:extLst>
          </p:cNvPr>
          <p:cNvSpPr txBox="1"/>
          <p:nvPr/>
        </p:nvSpPr>
        <p:spPr>
          <a:xfrm>
            <a:off x="838200" y="1997612"/>
            <a:ext cx="3100754" cy="4247317"/>
          </a:xfrm>
          <a:prstGeom prst="rect">
            <a:avLst/>
          </a:prstGeom>
          <a:noFill/>
        </p:spPr>
        <p:txBody>
          <a:bodyPr wrap="square" rtlCol="0">
            <a:spAutoFit/>
          </a:bodyPr>
          <a:lstStyle/>
          <a:p>
            <a:r>
              <a:rPr lang="es-AR" dirty="0"/>
              <a:t>ECIDE  UTN FRLR </a:t>
            </a:r>
          </a:p>
          <a:p>
            <a:r>
              <a:rPr lang="es-AR" dirty="0"/>
              <a:t>(LOCAL) (LA RIOJA)</a:t>
            </a:r>
          </a:p>
          <a:p>
            <a:endParaRPr lang="es-AR" dirty="0"/>
          </a:p>
          <a:p>
            <a:endParaRPr lang="es-AR" dirty="0"/>
          </a:p>
          <a:p>
            <a:endParaRPr lang="es-AR" dirty="0"/>
          </a:p>
          <a:p>
            <a:r>
              <a:rPr lang="es-AR" dirty="0"/>
              <a:t>RESUMEN</a:t>
            </a:r>
          </a:p>
          <a:p>
            <a:r>
              <a:rPr lang="es-AR" dirty="0"/>
              <a:t>PALABRAS CLAVE</a:t>
            </a:r>
          </a:p>
          <a:p>
            <a:endParaRPr lang="es-AR" dirty="0"/>
          </a:p>
          <a:p>
            <a:r>
              <a:rPr lang="es-AR" dirty="0"/>
              <a:t>INTRODUCCION</a:t>
            </a:r>
          </a:p>
          <a:p>
            <a:r>
              <a:rPr lang="es-AR" dirty="0"/>
              <a:t>MARCO TEORICO</a:t>
            </a:r>
          </a:p>
          <a:p>
            <a:r>
              <a:rPr lang="es-AR" dirty="0"/>
              <a:t>MATERIALES Y METODOS</a:t>
            </a:r>
          </a:p>
          <a:p>
            <a:r>
              <a:rPr lang="es-AR" dirty="0"/>
              <a:t>RESULTADOS</a:t>
            </a:r>
          </a:p>
          <a:p>
            <a:r>
              <a:rPr lang="es-AR" dirty="0"/>
              <a:t>CONCLUSIONES</a:t>
            </a:r>
          </a:p>
          <a:p>
            <a:endParaRPr lang="es-AR" dirty="0"/>
          </a:p>
          <a:p>
            <a:r>
              <a:rPr lang="es-AR" dirty="0"/>
              <a:t>BIBLIOGRAFIA</a:t>
            </a:r>
          </a:p>
        </p:txBody>
      </p:sp>
      <p:sp>
        <p:nvSpPr>
          <p:cNvPr id="6" name="CuadroTexto 5">
            <a:extLst>
              <a:ext uri="{FF2B5EF4-FFF2-40B4-BE49-F238E27FC236}">
                <a16:creationId xmlns:a16="http://schemas.microsoft.com/office/drawing/2014/main" id="{15914D66-ECE1-FDB6-1CBE-58903EFE3F72}"/>
              </a:ext>
            </a:extLst>
          </p:cNvPr>
          <p:cNvSpPr txBox="1"/>
          <p:nvPr/>
        </p:nvSpPr>
        <p:spPr>
          <a:xfrm>
            <a:off x="4044970" y="1997611"/>
            <a:ext cx="3291840" cy="4247317"/>
          </a:xfrm>
          <a:prstGeom prst="rect">
            <a:avLst/>
          </a:prstGeom>
          <a:noFill/>
        </p:spPr>
        <p:txBody>
          <a:bodyPr wrap="square" rtlCol="0">
            <a:spAutoFit/>
          </a:bodyPr>
          <a:lstStyle/>
          <a:p>
            <a:r>
              <a:rPr lang="es-AR" dirty="0"/>
              <a:t>JORNADAS INTERNACIONALES DE AMBIENTE (BUENOS AIRES)</a:t>
            </a:r>
          </a:p>
          <a:p>
            <a:endParaRPr lang="es-AR" dirty="0"/>
          </a:p>
          <a:p>
            <a:endParaRPr lang="es-AR" dirty="0"/>
          </a:p>
          <a:p>
            <a:r>
              <a:rPr lang="es-AR" dirty="0"/>
              <a:t>RESUMEN</a:t>
            </a:r>
          </a:p>
          <a:p>
            <a:r>
              <a:rPr lang="es-AR" dirty="0"/>
              <a:t>PALABRAS CLAVE</a:t>
            </a:r>
          </a:p>
          <a:p>
            <a:endParaRPr lang="es-AR" dirty="0"/>
          </a:p>
          <a:p>
            <a:r>
              <a:rPr lang="es-AR" dirty="0"/>
              <a:t>INTRODUCCION</a:t>
            </a:r>
          </a:p>
          <a:p>
            <a:endParaRPr lang="es-AR" dirty="0"/>
          </a:p>
          <a:p>
            <a:r>
              <a:rPr lang="es-AR" dirty="0"/>
              <a:t>MATERIALES Y METODOS</a:t>
            </a:r>
          </a:p>
          <a:p>
            <a:r>
              <a:rPr lang="es-AR" dirty="0"/>
              <a:t>RESULTADOS</a:t>
            </a:r>
          </a:p>
          <a:p>
            <a:r>
              <a:rPr lang="es-AR" dirty="0"/>
              <a:t>CONCLUSIONES</a:t>
            </a:r>
          </a:p>
          <a:p>
            <a:endParaRPr lang="es-AR" dirty="0"/>
          </a:p>
          <a:p>
            <a:r>
              <a:rPr lang="es-AR" dirty="0"/>
              <a:t>BIBLIOGRAFIA</a:t>
            </a:r>
          </a:p>
        </p:txBody>
      </p:sp>
      <p:sp>
        <p:nvSpPr>
          <p:cNvPr id="7" name="CuadroTexto 6">
            <a:extLst>
              <a:ext uri="{FF2B5EF4-FFF2-40B4-BE49-F238E27FC236}">
                <a16:creationId xmlns:a16="http://schemas.microsoft.com/office/drawing/2014/main" id="{B22323A4-F828-AA27-B087-F7E8510017FE}"/>
              </a:ext>
            </a:extLst>
          </p:cNvPr>
          <p:cNvSpPr txBox="1"/>
          <p:nvPr/>
        </p:nvSpPr>
        <p:spPr>
          <a:xfrm>
            <a:off x="7863840" y="1997612"/>
            <a:ext cx="3640772" cy="4247317"/>
          </a:xfrm>
          <a:prstGeom prst="rect">
            <a:avLst/>
          </a:prstGeom>
          <a:noFill/>
        </p:spPr>
        <p:txBody>
          <a:bodyPr wrap="square" rtlCol="0">
            <a:spAutoFit/>
          </a:bodyPr>
          <a:lstStyle/>
          <a:p>
            <a:r>
              <a:rPr lang="en-US" dirty="0"/>
              <a:t>ESTETEC: TENDENCIES AND CHALLENGES IN ENGINEERING, SCIENCE AND TECHNOLOGY</a:t>
            </a:r>
          </a:p>
          <a:p>
            <a:r>
              <a:rPr lang="en-US" dirty="0"/>
              <a:t>(PANAMA)</a:t>
            </a:r>
          </a:p>
          <a:p>
            <a:endParaRPr lang="en-US" dirty="0"/>
          </a:p>
          <a:p>
            <a:r>
              <a:rPr lang="en-US" dirty="0"/>
              <a:t>RESUMEN (Y ABSTRACT)</a:t>
            </a:r>
          </a:p>
          <a:p>
            <a:r>
              <a:rPr lang="es-AR" dirty="0"/>
              <a:t>PALABRAS CLAVE (KEY WORDS)</a:t>
            </a:r>
          </a:p>
          <a:p>
            <a:r>
              <a:rPr lang="en-US" dirty="0"/>
              <a:t>INTRODUCCION</a:t>
            </a:r>
          </a:p>
          <a:p>
            <a:endParaRPr lang="en-US" dirty="0"/>
          </a:p>
          <a:p>
            <a:r>
              <a:rPr lang="en-US" dirty="0">
                <a:latin typeface="+mj-lt"/>
              </a:rPr>
              <a:t>EXPERIMENTAL</a:t>
            </a:r>
          </a:p>
          <a:p>
            <a:r>
              <a:rPr lang="es-AR" sz="1800" kern="100" dirty="0">
                <a:effectLst/>
                <a:latin typeface="+mj-lt"/>
                <a:ea typeface="Calibri" panose="020F0502020204030204" pitchFamily="34" charset="0"/>
                <a:cs typeface="Times New Roman" panose="02020603050405020304" pitchFamily="18" charset="0"/>
              </a:rPr>
              <a:t>RESULTADOS Y DISCUSIÓN</a:t>
            </a:r>
          </a:p>
          <a:p>
            <a:r>
              <a:rPr lang="es-AR" kern="100" dirty="0">
                <a:latin typeface="+mj-lt"/>
                <a:ea typeface="Calibri" panose="020F0502020204030204" pitchFamily="34" charset="0"/>
                <a:cs typeface="Times New Roman" panose="02020603050405020304" pitchFamily="18" charset="0"/>
              </a:rPr>
              <a:t>CONCLUSIONES </a:t>
            </a:r>
          </a:p>
          <a:p>
            <a:r>
              <a:rPr lang="es-AR" sz="1800" kern="100" dirty="0">
                <a:effectLst/>
                <a:latin typeface="+mj-lt"/>
                <a:ea typeface="Calibri" panose="020F0502020204030204" pitchFamily="34" charset="0"/>
                <a:cs typeface="Times New Roman" panose="02020603050405020304" pitchFamily="18" charset="0"/>
              </a:rPr>
              <a:t>AGRADECIMIENTOS</a:t>
            </a:r>
          </a:p>
          <a:p>
            <a:r>
              <a:rPr lang="es-AR" kern="100" dirty="0">
                <a:latin typeface="+mj-lt"/>
                <a:ea typeface="Calibri" panose="020F0502020204030204" pitchFamily="34" charset="0"/>
                <a:cs typeface="Times New Roman" panose="02020603050405020304" pitchFamily="18" charset="0"/>
              </a:rPr>
              <a:t>REFERENCIAS</a:t>
            </a:r>
            <a:endParaRPr lang="es-AR" sz="1800" kern="100" dirty="0">
              <a:effectLst/>
              <a:latin typeface="+mj-l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530111577"/>
      </p:ext>
    </p:extLst>
  </p:cSld>
  <p:clrMapOvr>
    <a:masterClrMapping/>
  </p:clrMapOvr>
  <p:transition spd="slow">
    <p:wip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FD3B793-97C5-D583-074F-F69F4D33F65A}"/>
              </a:ext>
            </a:extLst>
          </p:cNvPr>
          <p:cNvSpPr>
            <a:spLocks noGrp="1"/>
          </p:cNvSpPr>
          <p:nvPr>
            <p:ph type="title"/>
          </p:nvPr>
        </p:nvSpPr>
        <p:spPr/>
        <p:txBody>
          <a:bodyPr/>
          <a:lstStyle/>
          <a:p>
            <a:r>
              <a:rPr lang="es-AR" dirty="0"/>
              <a:t>Actividad 1:</a:t>
            </a:r>
          </a:p>
        </p:txBody>
      </p:sp>
      <p:sp>
        <p:nvSpPr>
          <p:cNvPr id="3" name="Marcador de contenido 2">
            <a:extLst>
              <a:ext uri="{FF2B5EF4-FFF2-40B4-BE49-F238E27FC236}">
                <a16:creationId xmlns:a16="http://schemas.microsoft.com/office/drawing/2014/main" id="{A29A8332-39ED-00A4-175B-0F4B7C25445B}"/>
              </a:ext>
            </a:extLst>
          </p:cNvPr>
          <p:cNvSpPr>
            <a:spLocks noGrp="1"/>
          </p:cNvSpPr>
          <p:nvPr>
            <p:ph idx="1"/>
          </p:nvPr>
        </p:nvSpPr>
        <p:spPr/>
        <p:txBody>
          <a:bodyPr>
            <a:normAutofit/>
          </a:bodyPr>
          <a:lstStyle/>
          <a:p>
            <a:pPr marL="0" indent="0">
              <a:buNone/>
            </a:pPr>
            <a:r>
              <a:rPr lang="es-AR" sz="2000" dirty="0"/>
              <a:t>Lectura de un trabajo, análisis grupal, comentarios.</a:t>
            </a:r>
          </a:p>
        </p:txBody>
      </p:sp>
    </p:spTree>
    <p:extLst>
      <p:ext uri="{BB962C8B-B14F-4D97-AF65-F5344CB8AC3E}">
        <p14:creationId xmlns:p14="http://schemas.microsoft.com/office/powerpoint/2010/main" val="2794201691"/>
      </p:ext>
    </p:extLst>
  </p:cSld>
  <p:clrMapOvr>
    <a:masterClrMapping/>
  </p:clrMapOvr>
  <p:transition spd="slow">
    <p:wip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DAE1722-8A47-BD4B-178D-8DB634017C63}"/>
              </a:ext>
            </a:extLst>
          </p:cNvPr>
          <p:cNvSpPr>
            <a:spLocks noGrp="1"/>
          </p:cNvSpPr>
          <p:nvPr>
            <p:ph type="title"/>
          </p:nvPr>
        </p:nvSpPr>
        <p:spPr/>
        <p:txBody>
          <a:bodyPr/>
          <a:lstStyle/>
          <a:p>
            <a:r>
              <a:rPr lang="es-AR" dirty="0"/>
              <a:t>Exposición del trabajo</a:t>
            </a:r>
          </a:p>
        </p:txBody>
      </p:sp>
      <p:sp>
        <p:nvSpPr>
          <p:cNvPr id="3" name="Marcador de contenido 2">
            <a:extLst>
              <a:ext uri="{FF2B5EF4-FFF2-40B4-BE49-F238E27FC236}">
                <a16:creationId xmlns:a16="http://schemas.microsoft.com/office/drawing/2014/main" id="{A78D0A18-6E14-5D54-20BD-CC79B82B7497}"/>
              </a:ext>
            </a:extLst>
          </p:cNvPr>
          <p:cNvSpPr>
            <a:spLocks noGrp="1"/>
          </p:cNvSpPr>
          <p:nvPr>
            <p:ph idx="1"/>
          </p:nvPr>
        </p:nvSpPr>
        <p:spPr/>
        <p:txBody>
          <a:bodyPr/>
          <a:lstStyle/>
          <a:p>
            <a:r>
              <a:rPr lang="es-AR" dirty="0" err="1"/>
              <a:t>Power</a:t>
            </a:r>
            <a:r>
              <a:rPr lang="es-AR" dirty="0"/>
              <a:t> </a:t>
            </a:r>
            <a:r>
              <a:rPr lang="es-AR" dirty="0" err="1"/>
              <a:t>point</a:t>
            </a:r>
            <a:r>
              <a:rPr lang="es-AR" dirty="0"/>
              <a:t>.</a:t>
            </a:r>
          </a:p>
        </p:txBody>
      </p:sp>
    </p:spTree>
    <p:extLst>
      <p:ext uri="{BB962C8B-B14F-4D97-AF65-F5344CB8AC3E}">
        <p14:creationId xmlns:p14="http://schemas.microsoft.com/office/powerpoint/2010/main" val="3800857258"/>
      </p:ext>
    </p:extLst>
  </p:cSld>
  <p:clrMapOvr>
    <a:masterClrMapping/>
  </p:clrMapOvr>
  <p:transition spd="slow">
    <p:wipe/>
  </p:transition>
</p:sld>
</file>

<file path=ppt/theme/theme1.xml><?xml version="1.0" encoding="utf-8"?>
<a:theme xmlns:a="http://schemas.openxmlformats.org/drawingml/2006/main" name="Espiral">
  <a:themeElements>
    <a:clrScheme name="Espiral">
      <a:dk1>
        <a:sysClr val="windowText" lastClr="000000"/>
      </a:dk1>
      <a:lt1>
        <a:sysClr val="window" lastClr="FFFFFF"/>
      </a:lt1>
      <a:dk2>
        <a:srgbClr val="766F54"/>
      </a:dk2>
      <a:lt2>
        <a:srgbClr val="E3EACF"/>
      </a:lt2>
      <a:accent1>
        <a:srgbClr val="A53010"/>
      </a:accent1>
      <a:accent2>
        <a:srgbClr val="DE7E18"/>
      </a:accent2>
      <a:accent3>
        <a:srgbClr val="9F8351"/>
      </a:accent3>
      <a:accent4>
        <a:srgbClr val="728653"/>
      </a:accent4>
      <a:accent5>
        <a:srgbClr val="92AA4C"/>
      </a:accent5>
      <a:accent6>
        <a:srgbClr val="6AAC91"/>
      </a:accent6>
      <a:hlink>
        <a:srgbClr val="FB4A18"/>
      </a:hlink>
      <a:folHlink>
        <a:srgbClr val="FB9318"/>
      </a:folHlink>
    </a:clrScheme>
    <a:fontScheme name="Espiral">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Espiral">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24B1A44C-C006-48B2-A4D7-E5549B3D8CD4}"/>
    </a:ext>
  </a:extLst>
</a:theme>
</file>

<file path=docProps/app.xml><?xml version="1.0" encoding="utf-8"?>
<Properties xmlns="http://schemas.openxmlformats.org/officeDocument/2006/extended-properties" xmlns:vt="http://schemas.openxmlformats.org/officeDocument/2006/docPropsVTypes">
  <Template>Wisp</Template>
  <TotalTime>586</TotalTime>
  <Words>1273</Words>
  <Application>Microsoft Office PowerPoint</Application>
  <PresentationFormat>Panorámica</PresentationFormat>
  <Paragraphs>158</Paragraphs>
  <Slides>25</Slides>
  <Notes>0</Notes>
  <HiddenSlides>0</HiddenSlides>
  <MMClips>1</MMClips>
  <ScaleCrop>false</ScaleCrop>
  <HeadingPairs>
    <vt:vector size="6" baseType="variant">
      <vt:variant>
        <vt:lpstr>Fuentes usadas</vt:lpstr>
      </vt:variant>
      <vt:variant>
        <vt:i4>6</vt:i4>
      </vt:variant>
      <vt:variant>
        <vt:lpstr>Tema</vt:lpstr>
      </vt:variant>
      <vt:variant>
        <vt:i4>1</vt:i4>
      </vt:variant>
      <vt:variant>
        <vt:lpstr>Títulos de diapositiva</vt:lpstr>
      </vt:variant>
      <vt:variant>
        <vt:i4>25</vt:i4>
      </vt:variant>
    </vt:vector>
  </HeadingPairs>
  <TitlesOfParts>
    <vt:vector size="32" baseType="lpstr">
      <vt:lpstr>arial</vt:lpstr>
      <vt:lpstr>arial</vt:lpstr>
      <vt:lpstr>Calibri </vt:lpstr>
      <vt:lpstr>Century Gothic</vt:lpstr>
      <vt:lpstr>Google Sans</vt:lpstr>
      <vt:lpstr>Wingdings 3</vt:lpstr>
      <vt:lpstr>Espiral</vt:lpstr>
      <vt:lpstr>TALLER</vt:lpstr>
      <vt:lpstr>CONTENIDO</vt:lpstr>
      <vt:lpstr>Presentación de PowerPoint</vt:lpstr>
      <vt:lpstr>Presentación de PowerPoint</vt:lpstr>
      <vt:lpstr>¿Qué es una comunicación en CyT?</vt:lpstr>
      <vt:lpstr>¿Cual es la extensión?</vt:lpstr>
      <vt:lpstr>¿Cuál es la estructura de un trabajo corto?</vt:lpstr>
      <vt:lpstr>Actividad 1:</vt:lpstr>
      <vt:lpstr>Exposición del trabajo</vt:lpstr>
      <vt:lpstr>¿Cual es tiempo de exposición?</vt:lpstr>
      <vt:lpstr>Resumen. ¿Que cosas son importantes?</vt:lpstr>
      <vt:lpstr>POSTER</vt:lpstr>
      <vt:lpstr>Exposición del poster</vt:lpstr>
      <vt:lpstr>¿Revistas indexadas. Cual se su importancia?</vt:lpstr>
      <vt:lpstr>¿Revistas indexadas. Cual se su importancia?</vt:lpstr>
      <vt:lpstr>Presentación de PowerPoint</vt:lpstr>
      <vt:lpstr>¿Que es un RIA (Repositorio Institucional Abierto)?</vt:lpstr>
      <vt:lpstr>Presentación de PowerPoint</vt:lpstr>
      <vt:lpstr>¿Qué son el ISSN, el ISBN y el DOI?</vt:lpstr>
      <vt:lpstr>OJO     OJO     OJO     OJO     OJO</vt:lpstr>
      <vt:lpstr>¿ Que son las normas APA?</vt:lpstr>
      <vt:lpstr>Ejemplos</vt:lpstr>
      <vt:lpstr>¿Qué es una comisión académica?</vt:lpstr>
      <vt:lpstr>EVALUACIÓN</vt:lpstr>
      <vt:lpstr>Presentación de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TALLER</dc:title>
  <dc:creator>CALBO Vicente</dc:creator>
  <cp:lastModifiedBy>CALBO Vicente</cp:lastModifiedBy>
  <cp:revision>22</cp:revision>
  <dcterms:created xsi:type="dcterms:W3CDTF">2023-04-18T15:32:17Z</dcterms:created>
  <dcterms:modified xsi:type="dcterms:W3CDTF">2023-04-26T21:10:16Z</dcterms:modified>
</cp:coreProperties>
</file>